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88" r:id="rId3"/>
    <p:sldId id="257" r:id="rId4"/>
    <p:sldId id="295" r:id="rId5"/>
    <p:sldId id="258" r:id="rId6"/>
    <p:sldId id="259" r:id="rId7"/>
    <p:sldId id="294" r:id="rId8"/>
    <p:sldId id="284" r:id="rId9"/>
    <p:sldId id="261" r:id="rId10"/>
    <p:sldId id="289" r:id="rId11"/>
    <p:sldId id="266" r:id="rId12"/>
    <p:sldId id="286" r:id="rId13"/>
    <p:sldId id="285" r:id="rId14"/>
    <p:sldId id="267" r:id="rId15"/>
    <p:sldId id="282" r:id="rId16"/>
    <p:sldId id="279" r:id="rId17"/>
    <p:sldId id="270" r:id="rId18"/>
    <p:sldId id="291" r:id="rId19"/>
    <p:sldId id="273" r:id="rId20"/>
    <p:sldId id="290" r:id="rId21"/>
    <p:sldId id="272" r:id="rId22"/>
    <p:sldId id="293" r:id="rId23"/>
    <p:sldId id="296" r:id="rId24"/>
    <p:sldId id="274" r:id="rId25"/>
    <p:sldId id="275" r:id="rId26"/>
    <p:sldId id="302" r:id="rId27"/>
    <p:sldId id="297" r:id="rId28"/>
    <p:sldId id="29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1"/>
    <p:restoredTop sz="62983"/>
  </p:normalViewPr>
  <p:slideViewPr>
    <p:cSldViewPr snapToGrid="0" snapToObjects="1">
      <p:cViewPr varScale="1">
        <p:scale>
          <a:sx n="80" d="100"/>
          <a:sy n="80" d="100"/>
        </p:scale>
        <p:origin x="2808" y="1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33242-90AF-A346-ABFF-C5F4EE2FA3A1}" type="datetimeFigureOut">
              <a:rPr lang="en-US" smtClean="0"/>
              <a:t>2/11/18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5DFEB0-59C8-6940-BF6D-9082D4C0B872}" type="slidenum">
              <a:rPr lang="en-US" smtClean="0"/>
              <a:t>‹#›</a:t>
            </a:fld>
            <a:endParaRPr lang="en-US"/>
          </a:p>
        </p:txBody>
      </p:sp>
    </p:spTree>
    <p:extLst>
      <p:ext uri="{BB962C8B-B14F-4D97-AF65-F5344CB8AC3E}">
        <p14:creationId xmlns:p14="http://schemas.microsoft.com/office/powerpoint/2010/main" val="444608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the above quote.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a:t>
            </a:fld>
            <a:endParaRPr lang="en-US"/>
          </a:p>
        </p:txBody>
      </p:sp>
    </p:spTree>
    <p:extLst>
      <p:ext uri="{BB962C8B-B14F-4D97-AF65-F5344CB8AC3E}">
        <p14:creationId xmlns:p14="http://schemas.microsoft.com/office/powerpoint/2010/main" val="672489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Group</a:t>
            </a:r>
            <a:r>
              <a:rPr lang="en-US" baseline="0" dirty="0" smtClean="0"/>
              <a:t> Discussion on the above topics will help you glean where your learners knowledge is at for this topic and quite useful at this stage.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5</a:t>
            </a:fld>
            <a:endParaRPr lang="en-US"/>
          </a:p>
        </p:txBody>
      </p:sp>
    </p:spTree>
    <p:extLst>
      <p:ext uri="{BB962C8B-B14F-4D97-AF65-F5344CB8AC3E}">
        <p14:creationId xmlns:p14="http://schemas.microsoft.com/office/powerpoint/2010/main" val="515302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6</a:t>
            </a:fld>
            <a:endParaRPr lang="en-US"/>
          </a:p>
        </p:txBody>
      </p:sp>
    </p:spTree>
    <p:extLst>
      <p:ext uri="{BB962C8B-B14F-4D97-AF65-F5344CB8AC3E}">
        <p14:creationId xmlns:p14="http://schemas.microsoft.com/office/powerpoint/2010/main" val="1576794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https://first10em.com/2017/03/13/performance-under-pressure/</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7</a:t>
            </a:fld>
            <a:endParaRPr lang="en-US"/>
          </a:p>
        </p:txBody>
      </p:sp>
    </p:spTree>
    <p:extLst>
      <p:ext uri="{BB962C8B-B14F-4D97-AF65-F5344CB8AC3E}">
        <p14:creationId xmlns:p14="http://schemas.microsoft.com/office/powerpoint/2010/main" val="424785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Group Discussion </a:t>
            </a:r>
          </a:p>
          <a:p>
            <a:endParaRPr lang="en-US" dirty="0" smtClean="0"/>
          </a:p>
          <a:p>
            <a:r>
              <a:rPr lang="en-US" dirty="0" smtClean="0"/>
              <a:t>What does a Challenge shift look like?</a:t>
            </a:r>
          </a:p>
          <a:p>
            <a:endParaRPr lang="en-US" dirty="0" smtClean="0"/>
          </a:p>
          <a:p>
            <a:r>
              <a:rPr lang="en-AU" sz="1200" kern="1200" dirty="0" smtClean="0">
                <a:solidFill>
                  <a:schemeClr val="tx1"/>
                </a:solidFill>
                <a:effectLst/>
                <a:latin typeface="+mn-lt"/>
                <a:ea typeface="+mn-ea"/>
                <a:cs typeface="+mn-cs"/>
              </a:rPr>
              <a:t>Emergency staff will recognise this– it’s the ideal day at work. The day flies by, we’ve had a busy but manageable day at work and leave our departments tired but happy/exhilarated. </a:t>
            </a:r>
            <a:endParaRPr lang="en-GB" sz="1200" kern="1200" dirty="0" smtClean="0">
              <a:solidFill>
                <a:schemeClr val="tx1"/>
              </a:solidFill>
              <a:effectLst/>
              <a:latin typeface="+mn-lt"/>
              <a:ea typeface="+mn-ea"/>
              <a:cs typeface="+mn-cs"/>
            </a:endParaRPr>
          </a:p>
          <a:p>
            <a:endParaRPr lang="en-US" dirty="0" smtClean="0"/>
          </a:p>
          <a:p>
            <a:r>
              <a:rPr lang="en-US" dirty="0" smtClean="0"/>
              <a:t>What does a Threat shift</a:t>
            </a:r>
            <a:r>
              <a:rPr lang="en-US" baseline="0" dirty="0" smtClean="0"/>
              <a:t> </a:t>
            </a:r>
            <a:r>
              <a:rPr lang="en-US" dirty="0" smtClean="0"/>
              <a:t>look like?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Emergency Staff will also know this one – the days we are under staffed, overcrowded and seem to have every sick patient in the State appear in one shift! We finish the day exhausted, disgruntled and unable to find satisfaction in any of the work we have achieved. </a:t>
            </a:r>
            <a:endParaRPr lang="en-GB" sz="1200" kern="1200" dirty="0" smtClean="0">
              <a:solidFill>
                <a:schemeClr val="tx1"/>
              </a:solidFill>
              <a:effectLst/>
              <a:latin typeface="+mn-lt"/>
              <a:ea typeface="+mn-ea"/>
              <a:cs typeface="+mn-cs"/>
            </a:endParaRPr>
          </a:p>
          <a:p>
            <a:endParaRPr lang="en-US" dirty="0" smtClean="0"/>
          </a:p>
          <a:p>
            <a:r>
              <a:rPr lang="en-US" dirty="0" smtClean="0"/>
              <a:t>But what does ‘Demand’ on the clinician actually look like?</a:t>
            </a:r>
          </a:p>
          <a:p>
            <a:pPr lvl="1"/>
            <a:r>
              <a:rPr lang="en-US" dirty="0" smtClean="0"/>
              <a:t>Excessive patient load</a:t>
            </a:r>
          </a:p>
          <a:p>
            <a:pPr lvl="1"/>
            <a:r>
              <a:rPr lang="en-US" dirty="0" smtClean="0"/>
              <a:t>Poor Departmental design</a:t>
            </a:r>
          </a:p>
          <a:p>
            <a:pPr lvl="1"/>
            <a:r>
              <a:rPr lang="en-US" dirty="0" smtClean="0"/>
              <a:t>High levels of bed block </a:t>
            </a:r>
          </a:p>
          <a:p>
            <a:pPr lvl="1"/>
            <a:r>
              <a:rPr lang="en-US" dirty="0" smtClean="0"/>
              <a:t>Low staffing levels</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9</a:t>
            </a:fld>
            <a:endParaRPr lang="en-US"/>
          </a:p>
        </p:txBody>
      </p:sp>
    </p:spTree>
    <p:extLst>
      <p:ext uri="{BB962C8B-B14F-4D97-AF65-F5344CB8AC3E}">
        <p14:creationId xmlns:p14="http://schemas.microsoft.com/office/powerpoint/2010/main" val="1933086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a:t>
            </a:r>
            <a:r>
              <a:rPr lang="en-US" baseline="0" dirty="0" smtClean="0"/>
              <a:t> reference - </a:t>
            </a:r>
            <a:r>
              <a:rPr lang="en-US" dirty="0" smtClean="0"/>
              <a:t>https://</a:t>
            </a:r>
            <a:r>
              <a:rPr lang="en-US" dirty="0" err="1" smtClean="0"/>
              <a:t>www.believeiam.com</a:t>
            </a:r>
            <a:r>
              <a:rPr lang="en-US" dirty="0" smtClean="0"/>
              <a:t>/blogs/</a:t>
            </a:r>
            <a:r>
              <a:rPr lang="en-US" dirty="0" err="1" smtClean="0"/>
              <a:t>biablog</a:t>
            </a:r>
            <a:r>
              <a:rPr lang="en-US" dirty="0" smtClean="0"/>
              <a:t>/8136259-the-science-of-winning-how-to-become-the-top-dog-now, </a:t>
            </a:r>
          </a:p>
          <a:p>
            <a:endParaRPr lang="en-US" dirty="0" smtClean="0"/>
          </a:p>
          <a:p>
            <a:r>
              <a:rPr lang="en-AU" sz="1200" i="1" kern="1200" dirty="0" smtClean="0">
                <a:solidFill>
                  <a:schemeClr val="tx1"/>
                </a:solidFill>
                <a:effectLst/>
                <a:latin typeface="+mn-lt"/>
                <a:ea typeface="+mn-ea"/>
                <a:cs typeface="+mn-cs"/>
              </a:rPr>
              <a:t>But why does this even matter?</a:t>
            </a:r>
            <a:endParaRPr lang="en-GB"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No-one is suggesting that we just accept the second shift as the reality of our job.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Of course, it would be wonderful if we could fix the system, but by developing strategies to optimise our ability to work in the challenged state, we better prepare ourselves to perform effectively at times of heightened stress.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allows us to perform temporarily in the heightened state, then recover and return to the challenged state when the threat has passed.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10</a:t>
            </a:fld>
            <a:endParaRPr lang="en-US"/>
          </a:p>
        </p:txBody>
      </p:sp>
    </p:spTree>
    <p:extLst>
      <p:ext uri="{BB962C8B-B14F-4D97-AF65-F5344CB8AC3E}">
        <p14:creationId xmlns:p14="http://schemas.microsoft.com/office/powerpoint/2010/main" val="906047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 Slide</a:t>
            </a:r>
          </a:p>
          <a:p>
            <a:endParaRPr lang="en-US" dirty="0" smtClean="0"/>
          </a:p>
          <a:p>
            <a:r>
              <a:rPr lang="en-US" dirty="0" smtClean="0"/>
              <a:t>Find out here what</a:t>
            </a:r>
            <a:r>
              <a:rPr lang="en-US" baseline="0" dirty="0" smtClean="0"/>
              <a:t> your techniques your learners use to help them cope and thrive?</a:t>
            </a:r>
          </a:p>
          <a:p>
            <a:r>
              <a:rPr lang="en-US" baseline="0" dirty="0" smtClean="0"/>
              <a:t>Also explore what they have found </a:t>
            </a:r>
            <a:r>
              <a:rPr lang="en-US" baseline="0" dirty="0" err="1" smtClean="0"/>
              <a:t>doesn</a:t>
            </a:r>
            <a:r>
              <a:rPr lang="mr-IN" baseline="0" dirty="0" smtClean="0"/>
              <a:t>’</a:t>
            </a:r>
            <a:r>
              <a:rPr lang="en-US" baseline="0" dirty="0" smtClean="0"/>
              <a:t>t work !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12</a:t>
            </a:fld>
            <a:endParaRPr lang="en-US"/>
          </a:p>
        </p:txBody>
      </p:sp>
    </p:spTree>
    <p:extLst>
      <p:ext uri="{BB962C8B-B14F-4D97-AF65-F5344CB8AC3E}">
        <p14:creationId xmlns:p14="http://schemas.microsoft.com/office/powerpoint/2010/main" val="509044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a:t>
            </a:r>
            <a:r>
              <a:rPr lang="en-US" baseline="0" dirty="0" smtClean="0"/>
              <a:t> </a:t>
            </a:r>
          </a:p>
          <a:p>
            <a:endParaRPr lang="en-US" baseline="0" dirty="0" smtClean="0"/>
          </a:p>
          <a:p>
            <a:r>
              <a:rPr lang="en-US" dirty="0" smtClean="0"/>
              <a:t>The</a:t>
            </a:r>
            <a:r>
              <a:rPr lang="en-US" baseline="0" dirty="0" smtClean="0"/>
              <a:t> function of this activity is to get to learner to focus on increasing self awareness without actually calling it that!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14</a:t>
            </a:fld>
            <a:endParaRPr lang="en-US"/>
          </a:p>
        </p:txBody>
      </p:sp>
    </p:spTree>
    <p:extLst>
      <p:ext uri="{BB962C8B-B14F-4D97-AF65-F5344CB8AC3E}">
        <p14:creationId xmlns:p14="http://schemas.microsoft.com/office/powerpoint/2010/main" val="399499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a:t>
            </a:r>
          </a:p>
          <a:p>
            <a:endParaRPr lang="en-US" dirty="0" smtClean="0"/>
          </a:p>
          <a:p>
            <a:r>
              <a:rPr lang="en-US" dirty="0" smtClean="0"/>
              <a:t>This</a:t>
            </a:r>
            <a:r>
              <a:rPr lang="en-US" baseline="0" dirty="0" smtClean="0"/>
              <a:t> is to activate the para-sympathetic nervous system.</a:t>
            </a:r>
          </a:p>
          <a:p>
            <a:r>
              <a:rPr lang="en-US" baseline="0" dirty="0" smtClean="0"/>
              <a:t> At this stage , if as a facilitator you know there are a few skeptics in the room, it may be wise to outline the science and the physiology behind this again. </a:t>
            </a:r>
          </a:p>
          <a:p>
            <a:endParaRPr lang="en-US" baseline="0" dirty="0" smtClean="0"/>
          </a:p>
          <a:p>
            <a:r>
              <a:rPr lang="en-US" baseline="0" dirty="0" smtClean="0"/>
              <a:t>Also ask everyone to do this task with their eyes closed. Also be sure to offer to the learners that you will close your eyes too. </a:t>
            </a:r>
          </a:p>
          <a:p>
            <a:endParaRPr lang="en-US" baseline="0" dirty="0" smtClean="0"/>
          </a:p>
          <a:p>
            <a:r>
              <a:rPr lang="en-US" baseline="0" dirty="0" smtClean="0"/>
              <a:t>This may limit the possible discomfort of the learners in the room. </a:t>
            </a:r>
          </a:p>
          <a:p>
            <a:endParaRPr lang="en-US" baseline="0" dirty="0" smtClean="0"/>
          </a:p>
          <a:p>
            <a:r>
              <a:rPr lang="en-US" baseline="0" dirty="0" smtClean="0"/>
              <a:t>I normally show them one round and then do 4 more with the group in sync with me.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16</a:t>
            </a:fld>
            <a:endParaRPr lang="en-US"/>
          </a:p>
        </p:txBody>
      </p:sp>
    </p:spTree>
    <p:extLst>
      <p:ext uri="{BB962C8B-B14F-4D97-AF65-F5344CB8AC3E}">
        <p14:creationId xmlns:p14="http://schemas.microsoft.com/office/powerpoint/2010/main" val="794241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visuals.autism.net</a:t>
            </a:r>
            <a:r>
              <a:rPr lang="en-US" dirty="0" smtClean="0"/>
              <a:t>/main.php?g2_itemId=138</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17</a:t>
            </a:fld>
            <a:endParaRPr lang="en-US"/>
          </a:p>
        </p:txBody>
      </p:sp>
    </p:spTree>
    <p:extLst>
      <p:ext uri="{BB962C8B-B14F-4D97-AF65-F5344CB8AC3E}">
        <p14:creationId xmlns:p14="http://schemas.microsoft.com/office/powerpoint/2010/main" val="1616179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a:t>
            </a:r>
          </a:p>
          <a:p>
            <a:endParaRPr lang="en-US" dirty="0" smtClean="0"/>
          </a:p>
          <a:p>
            <a:r>
              <a:rPr lang="en-US" dirty="0" smtClean="0"/>
              <a:t>What</a:t>
            </a:r>
            <a:r>
              <a:rPr lang="en-US" baseline="0" dirty="0" smtClean="0"/>
              <a:t> do you do in your department to help you practice as a team </a:t>
            </a:r>
            <a:r>
              <a:rPr lang="mr-IN" baseline="0" dirty="0" smtClean="0"/>
              <a:t>–</a:t>
            </a:r>
            <a:r>
              <a:rPr lang="en-US" baseline="0" dirty="0" smtClean="0"/>
              <a:t> maybe simulation, maybe the team briefing at the start of a resus shift. </a:t>
            </a:r>
          </a:p>
          <a:p>
            <a:endParaRPr lang="en-US" baseline="0" dirty="0" smtClean="0"/>
          </a:p>
          <a:p>
            <a:r>
              <a:rPr lang="en-US" baseline="0" dirty="0" smtClean="0"/>
              <a:t>If you don</a:t>
            </a:r>
            <a:r>
              <a:rPr lang="mr-IN" baseline="0" dirty="0" smtClean="0"/>
              <a:t>’</a:t>
            </a:r>
            <a:r>
              <a:rPr lang="en-US" baseline="0" dirty="0" smtClean="0"/>
              <a:t>t have any of the above in your department, ask your learners to suggest how they ‘could’ practice as. Team given the </a:t>
            </a:r>
            <a:r>
              <a:rPr lang="en-US" baseline="0" dirty="0" err="1" smtClean="0"/>
              <a:t>opportuinity</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18</a:t>
            </a:fld>
            <a:endParaRPr lang="en-US"/>
          </a:p>
        </p:txBody>
      </p:sp>
    </p:spTree>
    <p:extLst>
      <p:ext uri="{BB962C8B-B14F-4D97-AF65-F5344CB8AC3E}">
        <p14:creationId xmlns:p14="http://schemas.microsoft.com/office/powerpoint/2010/main" val="1672889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may also help increase Buy In if you have an established</a:t>
            </a:r>
            <a:r>
              <a:rPr lang="en-US" baseline="0" dirty="0" smtClean="0"/>
              <a:t> Simulation </a:t>
            </a:r>
            <a:r>
              <a:rPr lang="en-US" baseline="0" dirty="0" err="1" smtClean="0"/>
              <a:t>Programme</a:t>
            </a:r>
            <a:r>
              <a:rPr lang="en-US" baseline="0" dirty="0" smtClean="0"/>
              <a:t> in your Department.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19</a:t>
            </a:fld>
            <a:endParaRPr lang="en-US"/>
          </a:p>
        </p:txBody>
      </p:sp>
    </p:spTree>
    <p:extLst>
      <p:ext uri="{BB962C8B-B14F-4D97-AF65-F5344CB8AC3E}">
        <p14:creationId xmlns:p14="http://schemas.microsoft.com/office/powerpoint/2010/main" val="350806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optional and only should be done if you have sufficient time </a:t>
            </a:r>
            <a:r>
              <a:rPr lang="mr-IN" baseline="0" dirty="0" smtClean="0"/>
              <a:t>–</a:t>
            </a:r>
            <a:r>
              <a:rPr lang="en-US" baseline="0" dirty="0" smtClean="0"/>
              <a:t> it takes about 20 minute to explain and do it justice</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22</a:t>
            </a:fld>
            <a:endParaRPr lang="en-US"/>
          </a:p>
        </p:txBody>
      </p:sp>
    </p:spTree>
    <p:extLst>
      <p:ext uri="{BB962C8B-B14F-4D97-AF65-F5344CB8AC3E}">
        <p14:creationId xmlns:p14="http://schemas.microsoft.com/office/powerpoint/2010/main" val="1095579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Mentally rehearse how you would perform a difficult procedure like a surgical airway. </a:t>
            </a:r>
          </a:p>
          <a:p>
            <a:pPr lvl="0"/>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By running through the steps in your head, you will perform better when you come to do the task under pressure. </a:t>
            </a:r>
            <a:endParaRPr lang="en-GB" sz="1200" kern="1200" dirty="0" smtClean="0">
              <a:solidFill>
                <a:schemeClr val="tx1"/>
              </a:solidFill>
              <a:effectLst/>
              <a:latin typeface="+mn-lt"/>
              <a:ea typeface="+mn-ea"/>
              <a:cs typeface="+mn-cs"/>
            </a:endParaRPr>
          </a:p>
          <a:p>
            <a:endParaRPr lang="en-US" dirty="0" smtClean="0"/>
          </a:p>
          <a:p>
            <a:r>
              <a:rPr lang="en-US" dirty="0" smtClean="0"/>
              <a:t>By just running through the process to the actual time it takes</a:t>
            </a:r>
            <a:r>
              <a:rPr lang="en-US" baseline="0" dirty="0" smtClean="0"/>
              <a:t> and keeping the details real to your situation, the brain can actually adapt to the activity without physically performing it. </a:t>
            </a:r>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23</a:t>
            </a:fld>
            <a:endParaRPr lang="en-US"/>
          </a:p>
        </p:txBody>
      </p:sp>
    </p:spTree>
    <p:extLst>
      <p:ext uri="{BB962C8B-B14F-4D97-AF65-F5344CB8AC3E}">
        <p14:creationId xmlns:p14="http://schemas.microsoft.com/office/powerpoint/2010/main" val="72203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none" dirty="0" smtClean="0">
                <a:solidFill>
                  <a:srgbClr val="7030A0"/>
                </a:solidFill>
              </a:rPr>
              <a:t>WRaP Team tips </a:t>
            </a:r>
            <a:r>
              <a:rPr lang="en-AU" b="1" i="1" u="none" dirty="0" smtClean="0">
                <a:solidFill>
                  <a:srgbClr val="7030A0"/>
                </a:solidFill>
              </a:rPr>
              <a:t>about using Visualisation for Facilitator</a:t>
            </a:r>
          </a:p>
          <a:p>
            <a:pPr lvl="1"/>
            <a:r>
              <a:rPr lang="en-US" b="1" i="1" u="none" dirty="0" smtClean="0">
                <a:solidFill>
                  <a:srgbClr val="7030A0"/>
                </a:solidFill>
              </a:rPr>
              <a:t>Ensure you fully understand this as a concept before you educate</a:t>
            </a:r>
            <a:r>
              <a:rPr lang="en-US" b="1" i="1" u="none" baseline="0" dirty="0" smtClean="0">
                <a:solidFill>
                  <a:srgbClr val="7030A0"/>
                </a:solidFill>
              </a:rPr>
              <a:t> on this section</a:t>
            </a:r>
            <a:endParaRPr lang="en-US" b="1" i="1" u="none" dirty="0" smtClean="0">
              <a:solidFill>
                <a:srgbClr val="7030A0"/>
              </a:solidFill>
            </a:endParaRPr>
          </a:p>
          <a:p>
            <a:pPr lvl="1"/>
            <a:r>
              <a:rPr lang="en-US" b="1" i="1" u="none" dirty="0" smtClean="0">
                <a:solidFill>
                  <a:srgbClr val="7030A0"/>
                </a:solidFill>
              </a:rPr>
              <a:t>Practice it yourself so you can give a short and succinct example on the day </a:t>
            </a:r>
            <a:r>
              <a:rPr lang="mr-IN" b="1" i="1" u="none" dirty="0" smtClean="0">
                <a:solidFill>
                  <a:srgbClr val="7030A0"/>
                </a:solidFill>
              </a:rPr>
              <a:t>–</a:t>
            </a:r>
            <a:r>
              <a:rPr lang="en-US" b="1" i="1" u="none" dirty="0" smtClean="0">
                <a:solidFill>
                  <a:srgbClr val="7030A0"/>
                </a:solidFill>
              </a:rPr>
              <a:t> 3 min</a:t>
            </a:r>
            <a:r>
              <a:rPr lang="en-US" b="1" i="1" u="none" baseline="0" dirty="0" smtClean="0">
                <a:solidFill>
                  <a:srgbClr val="7030A0"/>
                </a:solidFill>
              </a:rPr>
              <a:t> version perhaps</a:t>
            </a:r>
            <a:endParaRPr lang="en-US" b="1" i="1" u="none" dirty="0" smtClean="0">
              <a:solidFill>
                <a:srgbClr val="7030A0"/>
              </a:solidFill>
            </a:endParaRPr>
          </a:p>
          <a:p>
            <a:pPr lvl="1"/>
            <a:r>
              <a:rPr lang="en-US" b="1" i="1" u="none" dirty="0" smtClean="0">
                <a:solidFill>
                  <a:srgbClr val="7030A0"/>
                </a:solidFill>
              </a:rPr>
              <a:t>Anticipate that there will be some skeptics in the room</a:t>
            </a:r>
          </a:p>
          <a:p>
            <a:pPr lvl="1"/>
            <a:r>
              <a:rPr lang="en-US" b="1" i="1" u="none" dirty="0" smtClean="0">
                <a:solidFill>
                  <a:srgbClr val="7030A0"/>
                </a:solidFill>
              </a:rPr>
              <a:t>Ensure you have enough time in your session- this section takes least 10 minutes by</a:t>
            </a:r>
            <a:r>
              <a:rPr lang="en-US" b="1" i="1" u="none" baseline="0" dirty="0" smtClean="0">
                <a:solidFill>
                  <a:srgbClr val="7030A0"/>
                </a:solidFill>
              </a:rPr>
              <a:t> the time you have offered an example and they have gone through it once themselves. </a:t>
            </a:r>
            <a:endParaRPr lang="en-US" b="1" i="1" u="none" dirty="0" smtClean="0">
              <a:solidFill>
                <a:srgbClr val="7030A0"/>
              </a:solidFill>
            </a:endParaRPr>
          </a:p>
        </p:txBody>
      </p:sp>
      <p:sp>
        <p:nvSpPr>
          <p:cNvPr id="4" name="Slide Number Placeholder 3"/>
          <p:cNvSpPr>
            <a:spLocks noGrp="1"/>
          </p:cNvSpPr>
          <p:nvPr>
            <p:ph type="sldNum" sz="quarter" idx="10"/>
          </p:nvPr>
        </p:nvSpPr>
        <p:spPr/>
        <p:txBody>
          <a:bodyPr/>
          <a:lstStyle/>
          <a:p>
            <a:fld id="{C25DFEB0-59C8-6940-BF6D-9082D4C0B872}" type="slidenum">
              <a:rPr lang="en-US" smtClean="0"/>
              <a:t>24</a:t>
            </a:fld>
            <a:endParaRPr lang="en-US"/>
          </a:p>
        </p:txBody>
      </p:sp>
    </p:spTree>
    <p:extLst>
      <p:ext uri="{BB962C8B-B14F-4D97-AF65-F5344CB8AC3E}">
        <p14:creationId xmlns:p14="http://schemas.microsoft.com/office/powerpoint/2010/main" val="839891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cognitive off loading </a:t>
            </a:r>
          </a:p>
          <a:p>
            <a:endParaRPr lang="en-US" dirty="0" smtClean="0"/>
          </a:p>
          <a:p>
            <a:r>
              <a:rPr lang="en-US" dirty="0" smtClean="0"/>
              <a:t>ACLS </a:t>
            </a:r>
            <a:r>
              <a:rPr lang="en-US" dirty="0" err="1" smtClean="0"/>
              <a:t>algorythm</a:t>
            </a:r>
            <a:endParaRPr lang="en-US" dirty="0" smtClean="0"/>
          </a:p>
          <a:p>
            <a:r>
              <a:rPr lang="en-US" dirty="0" smtClean="0"/>
              <a:t>Activate Trauma systems</a:t>
            </a:r>
          </a:p>
          <a:p>
            <a:r>
              <a:rPr lang="en-US" dirty="0" smtClean="0"/>
              <a:t>Use shared mental model</a:t>
            </a:r>
          </a:p>
          <a:p>
            <a:r>
              <a:rPr lang="en-US" dirty="0" smtClean="0"/>
              <a:t>Re Cap</a:t>
            </a:r>
          </a:p>
          <a:p>
            <a:r>
              <a:rPr lang="en-US" dirty="0" smtClean="0"/>
              <a:t>Ask the team if you have missed anything?</a:t>
            </a:r>
          </a:p>
          <a:p>
            <a:endParaRPr lang="en-US" dirty="0" smtClean="0"/>
          </a:p>
          <a:p>
            <a:r>
              <a:rPr lang="en-US" dirty="0" smtClean="0"/>
              <a:t>Use your self awareness </a:t>
            </a:r>
          </a:p>
          <a:p>
            <a:endParaRPr lang="en-US" dirty="0" smtClean="0"/>
          </a:p>
          <a:p>
            <a:r>
              <a:rPr lang="en-US" dirty="0" smtClean="0"/>
              <a:t>Am I HALTS?</a:t>
            </a:r>
          </a:p>
          <a:p>
            <a:endParaRPr lang="en-US" dirty="0" smtClean="0"/>
          </a:p>
          <a:p>
            <a:r>
              <a:rPr lang="en-US" dirty="0" smtClean="0"/>
              <a:t>Ask a colleague to grab you a snack </a:t>
            </a:r>
            <a:r>
              <a:rPr lang="en-US" dirty="0" err="1" smtClean="0"/>
              <a:t>esp</a:t>
            </a:r>
            <a:r>
              <a:rPr lang="en-US" dirty="0" smtClean="0"/>
              <a:t> during a long Resus</a:t>
            </a:r>
          </a:p>
          <a:p>
            <a:r>
              <a:rPr lang="en-US" dirty="0" smtClean="0"/>
              <a:t>Have a snack while waiting for the Ambulance to arrive</a:t>
            </a:r>
          </a:p>
          <a:p>
            <a:endParaRPr lang="en-US" dirty="0" smtClean="0"/>
          </a:p>
          <a:p>
            <a:r>
              <a:rPr lang="en-US" dirty="0" smtClean="0"/>
              <a:t>Do I need the bathroom ?</a:t>
            </a:r>
          </a:p>
          <a:p>
            <a:r>
              <a:rPr lang="en-US" dirty="0" smtClean="0"/>
              <a:t>Once you get a moment go to the loo! </a:t>
            </a:r>
          </a:p>
          <a:p>
            <a:endParaRPr lang="en-US" dirty="0" smtClean="0"/>
          </a:p>
        </p:txBody>
      </p:sp>
      <p:sp>
        <p:nvSpPr>
          <p:cNvPr id="4" name="Slide Number Placeholder 3"/>
          <p:cNvSpPr>
            <a:spLocks noGrp="1"/>
          </p:cNvSpPr>
          <p:nvPr>
            <p:ph type="sldNum" sz="quarter" idx="10"/>
          </p:nvPr>
        </p:nvSpPr>
        <p:spPr/>
        <p:txBody>
          <a:bodyPr/>
          <a:lstStyle/>
          <a:p>
            <a:fld id="{C25DFEB0-59C8-6940-BF6D-9082D4C0B872}" type="slidenum">
              <a:rPr lang="en-US" smtClean="0"/>
              <a:t>27</a:t>
            </a:fld>
            <a:endParaRPr lang="en-US"/>
          </a:p>
        </p:txBody>
      </p:sp>
    </p:spTree>
    <p:extLst>
      <p:ext uri="{BB962C8B-B14F-4D97-AF65-F5344CB8AC3E}">
        <p14:creationId xmlns:p14="http://schemas.microsoft.com/office/powerpoint/2010/main" val="1043660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Gap Creation </a:t>
            </a:r>
          </a:p>
          <a:p>
            <a:pPr lvl="0"/>
            <a:r>
              <a:rPr lang="en-AU" sz="1200" kern="1200" dirty="0" smtClean="0">
                <a:solidFill>
                  <a:schemeClr val="tx1"/>
                </a:solidFill>
                <a:effectLst/>
                <a:latin typeface="+mn-lt"/>
                <a:ea typeface="+mn-ea"/>
                <a:cs typeface="+mn-cs"/>
              </a:rPr>
              <a:t>Efficiency is key. </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Techniques which may help include </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Prolonged mindful hand wash before leaving work</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Square breathing when you sit into your car or the bus home</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Journaling for 10 mins before you leave work, </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Consider the concept of The Third Space as outlined by Adam Fraser</a:t>
            </a:r>
          </a:p>
          <a:p>
            <a:pPr lvl="0"/>
            <a:endParaRPr lang="en-AU"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r>
              <a:rPr lang="en-US" dirty="0" smtClean="0"/>
              <a:t>Be</a:t>
            </a:r>
            <a:r>
              <a:rPr lang="en-US" baseline="0" dirty="0" smtClean="0"/>
              <a:t> grateful </a:t>
            </a:r>
          </a:p>
          <a:p>
            <a:pPr lvl="0"/>
            <a:r>
              <a:rPr lang="en-AU" sz="1200" kern="1200" dirty="0" smtClean="0">
                <a:solidFill>
                  <a:schemeClr val="tx1"/>
                </a:solidFill>
                <a:effectLst/>
                <a:latin typeface="+mn-lt"/>
                <a:ea typeface="+mn-ea"/>
                <a:cs typeface="+mn-cs"/>
              </a:rPr>
              <a:t>To your team</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Your family</a:t>
            </a:r>
            <a:endParaRPr lang="en-GB"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The man at the check-out counter in the shops on your way home from work. </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Reflect</a:t>
            </a:r>
          </a:p>
          <a:p>
            <a:pPr lvl="0"/>
            <a:r>
              <a:rPr lang="en-AU" sz="1200" kern="1200" dirty="0" smtClean="0">
                <a:solidFill>
                  <a:schemeClr val="tx1"/>
                </a:solidFill>
                <a:effectLst/>
                <a:latin typeface="+mn-lt"/>
                <a:ea typeface="+mn-ea"/>
                <a:cs typeface="+mn-cs"/>
              </a:rPr>
              <a:t>Please see </a:t>
            </a:r>
            <a:r>
              <a:rPr lang="en-AU" sz="1200" kern="1200" dirty="0" err="1" smtClean="0">
                <a:solidFill>
                  <a:schemeClr val="tx1"/>
                </a:solidFill>
                <a:effectLst/>
                <a:latin typeface="+mn-lt"/>
                <a:ea typeface="+mn-ea"/>
                <a:cs typeface="+mn-cs"/>
              </a:rPr>
              <a:t>WRaP</a:t>
            </a:r>
            <a:r>
              <a:rPr lang="en-AU" sz="1200" kern="1200" dirty="0" smtClean="0">
                <a:solidFill>
                  <a:schemeClr val="tx1"/>
                </a:solidFill>
                <a:effectLst/>
                <a:latin typeface="+mn-lt"/>
                <a:ea typeface="+mn-ea"/>
                <a:cs typeface="+mn-cs"/>
              </a:rPr>
              <a:t> topic on Reflection for more info</a:t>
            </a:r>
          </a:p>
          <a:p>
            <a:pPr lvl="0"/>
            <a:r>
              <a:rPr lang="en-AU" sz="1200" kern="1200" dirty="0" smtClean="0">
                <a:solidFill>
                  <a:schemeClr val="tx1"/>
                </a:solidFill>
                <a:effectLst/>
                <a:latin typeface="+mn-lt"/>
                <a:ea typeface="+mn-ea"/>
                <a:cs typeface="+mn-cs"/>
              </a:rPr>
              <a:t>Do it with structure</a:t>
            </a:r>
          </a:p>
          <a:p>
            <a:pPr lvl="0"/>
            <a:r>
              <a:rPr lang="en-AU" sz="1200" kern="1200" baseline="0" dirty="0" smtClean="0">
                <a:solidFill>
                  <a:schemeClr val="tx1"/>
                </a:solidFill>
                <a:effectLst/>
                <a:latin typeface="+mn-lt"/>
                <a:ea typeface="+mn-ea"/>
                <a:cs typeface="+mn-cs"/>
              </a:rPr>
              <a:t>Do it frequently</a:t>
            </a:r>
          </a:p>
          <a:p>
            <a:pPr lvl="0"/>
            <a:r>
              <a:rPr lang="en-AU" sz="1200" kern="1200" baseline="0" dirty="0" smtClean="0">
                <a:solidFill>
                  <a:schemeClr val="tx1"/>
                </a:solidFill>
                <a:effectLst/>
                <a:latin typeface="+mn-lt"/>
                <a:ea typeface="+mn-ea"/>
                <a:cs typeface="+mn-cs"/>
              </a:rPr>
              <a:t>With no judgement.</a:t>
            </a:r>
            <a:endParaRPr lang="en-AU" sz="1200" kern="1200" dirty="0" smtClean="0">
              <a:solidFill>
                <a:schemeClr val="tx1"/>
              </a:solidFill>
              <a:effectLst/>
              <a:latin typeface="+mn-lt"/>
              <a:ea typeface="+mn-ea"/>
              <a:cs typeface="+mn-cs"/>
            </a:endParaRPr>
          </a:p>
          <a:p>
            <a:pPr lvl="0"/>
            <a:endParaRPr lang="en-AU" sz="1200" kern="1200" dirty="0" smtClean="0">
              <a:solidFill>
                <a:schemeClr val="tx1"/>
              </a:solidFill>
              <a:effectLst/>
              <a:latin typeface="+mn-lt"/>
              <a:ea typeface="+mn-ea"/>
              <a:cs typeface="+mn-cs"/>
            </a:endParaRPr>
          </a:p>
          <a:p>
            <a:pPr lvl="0"/>
            <a:endParaRPr lang="en-AU"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5DFEB0-59C8-6940-BF6D-9082D4C0B872}" type="slidenum">
              <a:rPr lang="en-US" smtClean="0"/>
              <a:t>28</a:t>
            </a:fld>
            <a:endParaRPr lang="en-US"/>
          </a:p>
        </p:txBody>
      </p:sp>
    </p:spTree>
    <p:extLst>
      <p:ext uri="{BB962C8B-B14F-4D97-AF65-F5344CB8AC3E}">
        <p14:creationId xmlns:p14="http://schemas.microsoft.com/office/powerpoint/2010/main" val="546440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557D6325-013D-8B42-B818-F5DF5E89DDD0}" type="datetimeFigureOut">
              <a:rPr lang="en-US" smtClean="0"/>
              <a:t>2/11/18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115609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557D6325-013D-8B42-B818-F5DF5E89DDD0}" type="datetimeFigureOut">
              <a:rPr lang="en-US" smtClean="0"/>
              <a:t>2/11/18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63884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557D6325-013D-8B42-B818-F5DF5E89DDD0}" type="datetimeFigureOut">
              <a:rPr lang="en-US" smtClean="0"/>
              <a:t>2/11/18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3382492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557D6325-013D-8B42-B818-F5DF5E89DDD0}" type="datetimeFigureOut">
              <a:rPr lang="en-US" smtClean="0"/>
              <a:t>2/11/18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3922591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557D6325-013D-8B42-B818-F5DF5E89DDD0}" type="datetimeFigureOut">
              <a:rPr lang="en-US" smtClean="0"/>
              <a:t>2/11/18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2698600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557D6325-013D-8B42-B818-F5DF5E89DDD0}" type="datetimeFigureOut">
              <a:rPr lang="en-US" smtClean="0"/>
              <a:t>2/11/18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1196313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7D6325-013D-8B42-B818-F5DF5E89DDD0}" type="datetimeFigureOut">
              <a:rPr lang="en-US" smtClean="0"/>
              <a:t>2/11/18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25297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557D6325-013D-8B42-B818-F5DF5E89DDD0}" type="datetimeFigureOut">
              <a:rPr lang="en-US" smtClean="0"/>
              <a:t>2/11/18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3535122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557D6325-013D-8B42-B818-F5DF5E89DDD0}" type="datetimeFigureOut">
              <a:rPr lang="en-US" smtClean="0"/>
              <a:t>2/11/18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4057539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557D6325-013D-8B42-B818-F5DF5E89DDD0}" type="datetimeFigureOut">
              <a:rPr lang="en-US" smtClean="0"/>
              <a:t>2/11/18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3602674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557D6325-013D-8B42-B818-F5DF5E89DDD0}" type="datetimeFigureOut">
              <a:rPr lang="en-US" smtClean="0"/>
              <a:t>2/11/18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81176-2F05-5348-ABE7-3B3DF31DEFAF}" type="slidenum">
              <a:rPr lang="en-US" smtClean="0"/>
              <a:t>‹#›</a:t>
            </a:fld>
            <a:endParaRPr lang="en-US"/>
          </a:p>
        </p:txBody>
      </p:sp>
    </p:spTree>
    <p:extLst>
      <p:ext uri="{BB962C8B-B14F-4D97-AF65-F5344CB8AC3E}">
        <p14:creationId xmlns:p14="http://schemas.microsoft.com/office/powerpoint/2010/main" val="13517812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7D6325-013D-8B42-B818-F5DF5E89DDD0}" type="datetimeFigureOut">
              <a:rPr lang="en-US" smtClean="0"/>
              <a:t>2/11/18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881176-2F05-5348-ABE7-3B3DF31DEFAF}" type="slidenum">
              <a:rPr lang="en-US" smtClean="0"/>
              <a:t>‹#›</a:t>
            </a:fld>
            <a:endParaRPr lang="en-US"/>
          </a:p>
        </p:txBody>
      </p:sp>
    </p:spTree>
    <p:extLst>
      <p:ext uri="{BB962C8B-B14F-4D97-AF65-F5344CB8AC3E}">
        <p14:creationId xmlns:p14="http://schemas.microsoft.com/office/powerpoint/2010/main" val="216264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1666" y="701675"/>
            <a:ext cx="7772400" cy="1470025"/>
          </a:xfrm>
        </p:spPr>
        <p:txBody>
          <a:bodyPr>
            <a:normAutofit fontScale="90000"/>
          </a:bodyPr>
          <a:lstStyle/>
          <a:p>
            <a:r>
              <a:rPr lang="en-US" dirty="0" smtClean="0"/>
              <a:t>Performance Optimisation </a:t>
            </a:r>
            <a:br>
              <a:rPr lang="en-US" dirty="0" smtClean="0"/>
            </a:br>
            <a:r>
              <a:rPr lang="en-US" dirty="0"/>
              <a:t/>
            </a:r>
            <a:br>
              <a:rPr lang="en-US" dirty="0"/>
            </a:br>
            <a:endParaRPr lang="en-US" dirty="0"/>
          </a:p>
        </p:txBody>
      </p:sp>
      <p:sp>
        <p:nvSpPr>
          <p:cNvPr id="3" name="Subtitle 2"/>
          <p:cNvSpPr>
            <a:spLocks noGrp="1"/>
          </p:cNvSpPr>
          <p:nvPr>
            <p:ph type="subTitle" idx="1"/>
          </p:nvPr>
        </p:nvSpPr>
        <p:spPr>
          <a:xfrm>
            <a:off x="400119" y="1916049"/>
            <a:ext cx="8315494" cy="1752600"/>
          </a:xfrm>
        </p:spPr>
        <p:txBody>
          <a:bodyPr/>
          <a:lstStyle/>
          <a:p>
            <a:r>
              <a:rPr lang="en-US" i="1" dirty="0" smtClean="0">
                <a:solidFill>
                  <a:schemeClr val="tx1"/>
                </a:solidFill>
              </a:rPr>
              <a:t>‘The more you sweat in peace</a:t>
            </a:r>
          </a:p>
          <a:p>
            <a:r>
              <a:rPr lang="en-US" i="1" dirty="0" smtClean="0">
                <a:solidFill>
                  <a:schemeClr val="tx1"/>
                </a:solidFill>
              </a:rPr>
              <a:t> the less you bleed in war’</a:t>
            </a:r>
            <a:endParaRPr lang="en-US" i="1" dirty="0">
              <a:solidFill>
                <a:schemeClr val="tx1"/>
              </a:solidFill>
            </a:endParaRPr>
          </a:p>
        </p:txBody>
      </p:sp>
      <p:pic>
        <p:nvPicPr>
          <p:cNvPr id="6" name="Picture 5"/>
          <p:cNvPicPr/>
          <p:nvPr/>
        </p:nvPicPr>
        <p:blipFill rotWithShape="1">
          <a:blip r:embed="rId3">
            <a:extLst>
              <a:ext uri="{28A0092B-C50C-407E-A947-70E740481C1C}">
                <a14:useLocalDpi xmlns:a14="http://schemas.microsoft.com/office/drawing/2010/main" val="0"/>
              </a:ext>
            </a:extLst>
          </a:blip>
          <a:srcRect l="4817" t="36128" r="19790" b="39303"/>
          <a:stretch/>
        </p:blipFill>
        <p:spPr bwMode="auto">
          <a:xfrm>
            <a:off x="1074821" y="3520840"/>
            <a:ext cx="6946232" cy="23345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03012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t>
            </a:r>
            <a:r>
              <a:rPr lang="en-US" smtClean="0"/>
              <a:t>is Stress </a:t>
            </a:r>
            <a:r>
              <a:rPr lang="en-US" dirty="0" smtClean="0"/>
              <a:t>Inoculation Training</a:t>
            </a:r>
            <a:br>
              <a:rPr lang="en-US" dirty="0" smtClean="0"/>
            </a:br>
            <a:r>
              <a:rPr lang="en-US" dirty="0" smtClean="0"/>
              <a:t>(SIT)?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42360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needs it?</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720169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Stress Response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4128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947"/>
            <a:ext cx="8229600" cy="1143000"/>
          </a:xfrm>
        </p:spPr>
        <p:txBody>
          <a:bodyPr/>
          <a:lstStyle/>
          <a:p>
            <a:r>
              <a:rPr lang="en-US" dirty="0" smtClean="0"/>
              <a:t>Stress Response </a:t>
            </a:r>
            <a:endParaRPr lang="en-US" dirty="0"/>
          </a:p>
        </p:txBody>
      </p:sp>
      <p:sp>
        <p:nvSpPr>
          <p:cNvPr id="3" name="Content Placeholder 2"/>
          <p:cNvSpPr>
            <a:spLocks noGrp="1"/>
          </p:cNvSpPr>
          <p:nvPr>
            <p:ph idx="1"/>
          </p:nvPr>
        </p:nvSpPr>
        <p:spPr>
          <a:xfrm>
            <a:off x="313136" y="2152709"/>
            <a:ext cx="8373664" cy="4856324"/>
          </a:xfrm>
        </p:spPr>
        <p:txBody>
          <a:bodyPr>
            <a:normAutofit/>
          </a:bodyPr>
          <a:lstStyle/>
          <a:p>
            <a:r>
              <a:rPr lang="en-US" dirty="0" smtClean="0"/>
              <a:t>It’s not all bad !</a:t>
            </a:r>
          </a:p>
          <a:p>
            <a:endParaRPr lang="en-US" dirty="0" smtClean="0"/>
          </a:p>
          <a:p>
            <a:r>
              <a:rPr lang="en-US" dirty="0" smtClean="0"/>
              <a:t>What is a normal response ?</a:t>
            </a:r>
          </a:p>
          <a:p>
            <a:pPr lvl="1"/>
            <a:r>
              <a:rPr lang="en-US" dirty="0" smtClean="0"/>
              <a:t>What are it’s beneficial effects ?</a:t>
            </a:r>
          </a:p>
        </p:txBody>
      </p:sp>
    </p:spTree>
    <p:extLst>
      <p:ext uri="{BB962C8B-B14F-4D97-AF65-F5344CB8AC3E}">
        <p14:creationId xmlns:p14="http://schemas.microsoft.com/office/powerpoint/2010/main" val="4263910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excessive stress response can…</a:t>
            </a:r>
            <a:endParaRPr lang="en-US" dirty="0"/>
          </a:p>
        </p:txBody>
      </p:sp>
      <p:sp>
        <p:nvSpPr>
          <p:cNvPr id="3" name="Content Placeholder 2"/>
          <p:cNvSpPr>
            <a:spLocks noGrp="1"/>
          </p:cNvSpPr>
          <p:nvPr>
            <p:ph idx="1"/>
          </p:nvPr>
        </p:nvSpPr>
        <p:spPr>
          <a:xfrm>
            <a:off x="457200" y="1939548"/>
            <a:ext cx="8097253" cy="4725947"/>
          </a:xfrm>
        </p:spPr>
        <p:txBody>
          <a:bodyPr>
            <a:normAutofit/>
          </a:bodyPr>
          <a:lstStyle/>
          <a:p>
            <a:r>
              <a:rPr lang="en-US" dirty="0" smtClean="0"/>
              <a:t>Impair your ability to </a:t>
            </a:r>
          </a:p>
          <a:p>
            <a:pPr lvl="1"/>
            <a:r>
              <a:rPr lang="en-US" dirty="0" smtClean="0"/>
              <a:t>Think</a:t>
            </a:r>
          </a:p>
          <a:p>
            <a:pPr lvl="1"/>
            <a:r>
              <a:rPr lang="en-US" dirty="0" smtClean="0"/>
              <a:t>Make decisions </a:t>
            </a:r>
          </a:p>
          <a:p>
            <a:pPr lvl="1"/>
            <a:r>
              <a:rPr lang="en-US" dirty="0" smtClean="0"/>
              <a:t>Plan</a:t>
            </a:r>
          </a:p>
          <a:p>
            <a:pPr lvl="1"/>
            <a:r>
              <a:rPr lang="en-US" dirty="0" smtClean="0"/>
              <a:t>Do tasks</a:t>
            </a:r>
          </a:p>
          <a:p>
            <a:pPr lvl="2"/>
            <a:r>
              <a:rPr lang="en-US" dirty="0" smtClean="0"/>
              <a:t>Cannulation </a:t>
            </a:r>
          </a:p>
          <a:p>
            <a:pPr lvl="2"/>
            <a:endParaRPr lang="en-US" dirty="0" smtClean="0"/>
          </a:p>
          <a:p>
            <a:r>
              <a:rPr lang="en-US" dirty="0"/>
              <a:t>A</a:t>
            </a:r>
            <a:r>
              <a:rPr lang="en-US" dirty="0" smtClean="0"/>
              <a:t>ffect patient and physician wellbeing</a:t>
            </a:r>
          </a:p>
          <a:p>
            <a:pPr marL="0" indent="0">
              <a:buNone/>
            </a:pPr>
            <a:endParaRPr lang="en-US" dirty="0"/>
          </a:p>
        </p:txBody>
      </p:sp>
    </p:spTree>
    <p:extLst>
      <p:ext uri="{BB962C8B-B14F-4D97-AF65-F5344CB8AC3E}">
        <p14:creationId xmlns:p14="http://schemas.microsoft.com/office/powerpoint/2010/main" val="849874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8486" y="274638"/>
            <a:ext cx="9842486" cy="5730081"/>
          </a:xfrm>
        </p:spPr>
      </p:pic>
    </p:spTree>
    <p:extLst>
      <p:ext uri="{BB962C8B-B14F-4D97-AF65-F5344CB8AC3E}">
        <p14:creationId xmlns:p14="http://schemas.microsoft.com/office/powerpoint/2010/main" val="95817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84805"/>
            <a:ext cx="8229600" cy="1143000"/>
          </a:xfrm>
        </p:spPr>
        <p:txBody>
          <a:bodyPr>
            <a:normAutofit fontScale="90000"/>
          </a:bodyPr>
          <a:lstStyle/>
          <a:p>
            <a:r>
              <a:rPr lang="en-US" dirty="0" smtClean="0"/>
              <a:t>Threat </a:t>
            </a:r>
            <a:br>
              <a:rPr lang="en-US" dirty="0" smtClean="0"/>
            </a:br>
            <a:r>
              <a:rPr lang="en-US" dirty="0" err="1" smtClean="0"/>
              <a:t>Vs</a:t>
            </a:r>
            <a:r>
              <a:rPr lang="en-US" dirty="0" smtClean="0"/>
              <a:t/>
            </a:r>
            <a:br>
              <a:rPr lang="en-US" dirty="0" smtClean="0"/>
            </a:br>
            <a:r>
              <a:rPr lang="en-US" dirty="0" smtClean="0"/>
              <a:t>Challenge</a:t>
            </a:r>
            <a:endParaRPr lang="en-US" dirty="0"/>
          </a:p>
        </p:txBody>
      </p:sp>
      <p:sp>
        <p:nvSpPr>
          <p:cNvPr id="3" name="Content Placeholder 2"/>
          <p:cNvSpPr>
            <a:spLocks noGrp="1"/>
          </p:cNvSpPr>
          <p:nvPr>
            <p:ph idx="1"/>
          </p:nvPr>
        </p:nvSpPr>
        <p:spPr>
          <a:xfrm>
            <a:off x="457200" y="3741821"/>
            <a:ext cx="8229600" cy="2384342"/>
          </a:xfrm>
        </p:spPr>
        <p:txBody>
          <a:bodyPr/>
          <a:lstStyle/>
          <a:p>
            <a:endParaRPr lang="en-US" dirty="0"/>
          </a:p>
        </p:txBody>
      </p:sp>
    </p:spTree>
    <p:extLst>
      <p:ext uri="{BB962C8B-B14F-4D97-AF65-F5344CB8AC3E}">
        <p14:creationId xmlns:p14="http://schemas.microsoft.com/office/powerpoint/2010/main" val="2763350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Threat versus challenge </a:t>
            </a:r>
            <a:endParaRPr lang="en-US" dirty="0"/>
          </a:p>
        </p:txBody>
      </p:sp>
      <p:sp>
        <p:nvSpPr>
          <p:cNvPr id="3" name="Content Placeholder 2"/>
          <p:cNvSpPr>
            <a:spLocks noGrp="1"/>
          </p:cNvSpPr>
          <p:nvPr>
            <p:ph idx="1"/>
          </p:nvPr>
        </p:nvSpPr>
        <p:spPr>
          <a:xfrm>
            <a:off x="457199" y="1600200"/>
            <a:ext cx="8381861" cy="4934014"/>
          </a:xfrm>
        </p:spPr>
        <p:txBody>
          <a:bodyPr>
            <a:normAutofit/>
          </a:bodyPr>
          <a:lstStyle/>
          <a:p>
            <a:r>
              <a:rPr lang="en-US" dirty="0" smtClean="0"/>
              <a:t>What is a Challenge ?</a:t>
            </a:r>
          </a:p>
          <a:p>
            <a:pPr lvl="1"/>
            <a:r>
              <a:rPr lang="en-US" dirty="0" smtClean="0"/>
              <a:t>Where resources </a:t>
            </a:r>
            <a:r>
              <a:rPr lang="en-US" dirty="0"/>
              <a:t>&gt; demand. </a:t>
            </a:r>
          </a:p>
          <a:p>
            <a:pPr lvl="2"/>
            <a:r>
              <a:rPr lang="en-US" dirty="0" smtClean="0"/>
              <a:t>Facilitates </a:t>
            </a:r>
            <a:r>
              <a:rPr lang="en-US" dirty="0"/>
              <a:t>high performance</a:t>
            </a:r>
          </a:p>
          <a:p>
            <a:pPr marL="0" indent="0">
              <a:buNone/>
            </a:pPr>
            <a:endParaRPr lang="en-US" dirty="0"/>
          </a:p>
          <a:p>
            <a:r>
              <a:rPr lang="en-US" dirty="0" smtClean="0"/>
              <a:t>What is a Threat</a:t>
            </a:r>
          </a:p>
          <a:p>
            <a:pPr lvl="1"/>
            <a:r>
              <a:rPr lang="en-US" dirty="0" smtClean="0"/>
              <a:t>Demand </a:t>
            </a:r>
            <a:r>
              <a:rPr lang="en-US" dirty="0"/>
              <a:t>&gt;</a:t>
            </a:r>
            <a:r>
              <a:rPr lang="en-US" dirty="0" smtClean="0"/>
              <a:t> resources</a:t>
            </a:r>
          </a:p>
          <a:p>
            <a:pPr lvl="2"/>
            <a:r>
              <a:rPr lang="en-US" dirty="0" smtClean="0"/>
              <a:t>Threatens our performance</a:t>
            </a:r>
          </a:p>
        </p:txBody>
      </p:sp>
    </p:spTree>
    <p:extLst>
      <p:ext uri="{BB962C8B-B14F-4D97-AF65-F5344CB8AC3E}">
        <p14:creationId xmlns:p14="http://schemas.microsoft.com/office/powerpoint/2010/main" val="2974423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C0000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5002" y="-420130"/>
            <a:ext cx="9839002" cy="8001424"/>
          </a:xfrm>
        </p:spPr>
      </p:pic>
    </p:spTree>
    <p:extLst>
      <p:ext uri="{BB962C8B-B14F-4D97-AF65-F5344CB8AC3E}">
        <p14:creationId xmlns:p14="http://schemas.microsoft.com/office/powerpoint/2010/main" val="244403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Prevention is better than Cure</a:t>
            </a:r>
            <a:endParaRPr lang="en-US" dirty="0"/>
          </a:p>
        </p:txBody>
      </p:sp>
      <p:sp>
        <p:nvSpPr>
          <p:cNvPr id="3" name="Content Placeholder 2"/>
          <p:cNvSpPr>
            <a:spLocks noGrp="1"/>
          </p:cNvSpPr>
          <p:nvPr>
            <p:ph idx="1"/>
          </p:nvPr>
        </p:nvSpPr>
        <p:spPr>
          <a:xfrm>
            <a:off x="457200" y="1600200"/>
            <a:ext cx="8686800" cy="4525963"/>
          </a:xfrm>
        </p:spPr>
        <p:txBody>
          <a:bodyPr>
            <a:normAutofit lnSpcReduction="10000"/>
          </a:bodyPr>
          <a:lstStyle/>
          <a:p>
            <a:endParaRPr lang="en-US" dirty="0" smtClean="0"/>
          </a:p>
          <a:p>
            <a:r>
              <a:rPr lang="en-US" dirty="0" smtClean="0"/>
              <a:t>Stop the </a:t>
            </a:r>
            <a:r>
              <a:rPr lang="en-US" dirty="0"/>
              <a:t>c</a:t>
            </a:r>
            <a:r>
              <a:rPr lang="en-US" dirty="0" smtClean="0"/>
              <a:t>hallenge ever becoming a threat </a:t>
            </a:r>
          </a:p>
          <a:p>
            <a:endParaRPr lang="en-US" dirty="0" smtClean="0"/>
          </a:p>
          <a:p>
            <a:r>
              <a:rPr lang="en-US" dirty="0" smtClean="0"/>
              <a:t>Optimise resources</a:t>
            </a:r>
          </a:p>
          <a:p>
            <a:pPr lvl="1"/>
            <a:r>
              <a:rPr lang="en-US" dirty="0"/>
              <a:t>M</a:t>
            </a:r>
            <a:r>
              <a:rPr lang="en-US" dirty="0" smtClean="0"/>
              <a:t>inimize threats</a:t>
            </a:r>
          </a:p>
          <a:p>
            <a:endParaRPr lang="en-US" dirty="0" smtClean="0"/>
          </a:p>
          <a:p>
            <a:r>
              <a:rPr lang="en-US" dirty="0" smtClean="0"/>
              <a:t>But you do become psychologically threatened….</a:t>
            </a:r>
          </a:p>
          <a:p>
            <a:pPr lvl="1"/>
            <a:r>
              <a:rPr lang="en-US" dirty="0" smtClean="0"/>
              <a:t>Be able to manage that too</a:t>
            </a:r>
          </a:p>
        </p:txBody>
      </p:sp>
    </p:spTree>
    <p:extLst>
      <p:ext uri="{BB962C8B-B14F-4D97-AF65-F5344CB8AC3E}">
        <p14:creationId xmlns:p14="http://schemas.microsoft.com/office/powerpoint/2010/main" val="4280082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 if prevention is better than cure what strategies are there….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91279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Prevention Strategy 1</a:t>
            </a:r>
            <a:br>
              <a:rPr lang="en-US" dirty="0" smtClean="0"/>
            </a:br>
            <a:r>
              <a:rPr lang="en-US" dirty="0" smtClean="0"/>
              <a:t>Consider HALTS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29995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099"/>
            <a:ext cx="8229600" cy="1143000"/>
          </a:xfrm>
        </p:spPr>
        <p:txBody>
          <a:bodyPr>
            <a:normAutofit/>
          </a:bodyPr>
          <a:lstStyle/>
          <a:p>
            <a:r>
              <a:rPr lang="en-US" dirty="0" smtClean="0"/>
              <a:t>Ask yourself - </a:t>
            </a:r>
            <a:r>
              <a:rPr lang="en-US" i="1" dirty="0" smtClean="0"/>
              <a:t>Am I HALTS ?</a:t>
            </a:r>
            <a:endParaRPr lang="en-US" i="1" dirty="0"/>
          </a:p>
        </p:txBody>
      </p:sp>
      <p:sp>
        <p:nvSpPr>
          <p:cNvPr id="3" name="Content Placeholder 2"/>
          <p:cNvSpPr>
            <a:spLocks noGrp="1"/>
          </p:cNvSpPr>
          <p:nvPr>
            <p:ph idx="1"/>
          </p:nvPr>
        </p:nvSpPr>
        <p:spPr>
          <a:xfrm>
            <a:off x="457199" y="1600200"/>
            <a:ext cx="8381861" cy="5017572"/>
          </a:xfrm>
        </p:spPr>
        <p:txBody>
          <a:bodyPr>
            <a:normAutofit/>
          </a:bodyPr>
          <a:lstStyle/>
          <a:p>
            <a:r>
              <a:rPr lang="en-US" dirty="0" smtClean="0"/>
              <a:t>HALTS</a:t>
            </a:r>
          </a:p>
          <a:p>
            <a:pPr lvl="1"/>
            <a:r>
              <a:rPr lang="en-US" dirty="0" smtClean="0"/>
              <a:t>Hungry</a:t>
            </a:r>
          </a:p>
          <a:p>
            <a:pPr lvl="1"/>
            <a:r>
              <a:rPr lang="en-US" dirty="0" smtClean="0"/>
              <a:t>Angry</a:t>
            </a:r>
          </a:p>
          <a:p>
            <a:pPr lvl="1"/>
            <a:r>
              <a:rPr lang="en-US" dirty="0" smtClean="0"/>
              <a:t>Late</a:t>
            </a:r>
          </a:p>
          <a:p>
            <a:pPr lvl="1"/>
            <a:r>
              <a:rPr lang="en-US" dirty="0" smtClean="0"/>
              <a:t>Tired </a:t>
            </a:r>
          </a:p>
          <a:p>
            <a:pPr lvl="1"/>
            <a:r>
              <a:rPr lang="en-US" dirty="0" smtClean="0"/>
              <a:t>Stressed</a:t>
            </a:r>
            <a:endParaRPr lang="en-US" dirty="0"/>
          </a:p>
          <a:p>
            <a:endParaRPr lang="en-US" dirty="0" smtClean="0"/>
          </a:p>
        </p:txBody>
      </p:sp>
    </p:spTree>
    <p:extLst>
      <p:ext uri="{BB962C8B-B14F-4D97-AF65-F5344CB8AC3E}">
        <p14:creationId xmlns:p14="http://schemas.microsoft.com/office/powerpoint/2010/main" val="224232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Prevention Strategy 2</a:t>
            </a:r>
            <a:br>
              <a:rPr lang="en-US" dirty="0" smtClean="0"/>
            </a:br>
            <a:r>
              <a:rPr lang="en-US" dirty="0" smtClean="0"/>
              <a:t>Use your breath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38558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Breathing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56500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2297" y="0"/>
            <a:ext cx="7599405" cy="6958389"/>
          </a:xfrm>
        </p:spPr>
      </p:pic>
      <p:sp>
        <p:nvSpPr>
          <p:cNvPr id="4" name="TextBox 3"/>
          <p:cNvSpPr txBox="1"/>
          <p:nvPr/>
        </p:nvSpPr>
        <p:spPr>
          <a:xfrm>
            <a:off x="4968279" y="6681390"/>
            <a:ext cx="4701047" cy="276999"/>
          </a:xfrm>
          <a:prstGeom prst="rect">
            <a:avLst/>
          </a:prstGeom>
          <a:noFill/>
        </p:spPr>
        <p:txBody>
          <a:bodyPr wrap="square" rtlCol="0">
            <a:spAutoFit/>
          </a:bodyPr>
          <a:lstStyle/>
          <a:p>
            <a:r>
              <a:rPr lang="en-US" sz="1200" dirty="0"/>
              <a:t>http://</a:t>
            </a:r>
            <a:r>
              <a:rPr lang="en-US" sz="1200" dirty="0" err="1"/>
              <a:t>visuals.autism.net</a:t>
            </a:r>
            <a:r>
              <a:rPr lang="en-US" sz="1200" dirty="0"/>
              <a:t>/main.php?g2_itemId=138</a:t>
            </a:r>
          </a:p>
        </p:txBody>
      </p:sp>
    </p:spTree>
    <p:extLst>
      <p:ext uri="{BB962C8B-B14F-4D97-AF65-F5344CB8AC3E}">
        <p14:creationId xmlns:p14="http://schemas.microsoft.com/office/powerpoint/2010/main" val="7717598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Prevention Strategy 3 </a:t>
            </a:r>
            <a:br>
              <a:rPr lang="en-US" dirty="0"/>
            </a:br>
            <a:r>
              <a:rPr lang="en-US" dirty="0"/>
              <a:t>Practice as a Team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4890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Practice as a Team</a:t>
            </a:r>
            <a:endParaRPr lang="en-US" dirty="0"/>
          </a:p>
        </p:txBody>
      </p:sp>
      <p:sp>
        <p:nvSpPr>
          <p:cNvPr id="3" name="Content Placeholder 2"/>
          <p:cNvSpPr>
            <a:spLocks noGrp="1"/>
          </p:cNvSpPr>
          <p:nvPr>
            <p:ph idx="1"/>
          </p:nvPr>
        </p:nvSpPr>
        <p:spPr/>
        <p:txBody>
          <a:bodyPr>
            <a:normAutofit lnSpcReduction="10000"/>
          </a:bodyPr>
          <a:lstStyle/>
          <a:p>
            <a:r>
              <a:rPr lang="en-US" dirty="0" smtClean="0"/>
              <a:t>Simulation</a:t>
            </a:r>
          </a:p>
          <a:p>
            <a:pPr lvl="1"/>
            <a:r>
              <a:rPr lang="en-US" dirty="0" err="1" smtClean="0"/>
              <a:t>Insitu</a:t>
            </a:r>
            <a:endParaRPr lang="en-US" dirty="0" smtClean="0"/>
          </a:p>
          <a:p>
            <a:pPr lvl="1"/>
            <a:r>
              <a:rPr lang="en-US" dirty="0" smtClean="0"/>
              <a:t>In Sim lab</a:t>
            </a:r>
          </a:p>
          <a:p>
            <a:pPr marL="0" indent="0">
              <a:buNone/>
            </a:pPr>
            <a:endParaRPr lang="en-US" dirty="0"/>
          </a:p>
          <a:p>
            <a:r>
              <a:rPr lang="en-US" dirty="0" smtClean="0"/>
              <a:t>Model for </a:t>
            </a:r>
            <a:r>
              <a:rPr lang="en-US" dirty="0"/>
              <a:t>R</a:t>
            </a:r>
            <a:r>
              <a:rPr lang="en-US" dirty="0" smtClean="0"/>
              <a:t>esus Prep at the start of your shift</a:t>
            </a:r>
          </a:p>
          <a:p>
            <a:pPr lvl="1"/>
            <a:r>
              <a:rPr lang="en-US" dirty="0" smtClean="0"/>
              <a:t>What do we know</a:t>
            </a:r>
          </a:p>
          <a:p>
            <a:pPr lvl="1"/>
            <a:r>
              <a:rPr lang="en-US" dirty="0" smtClean="0"/>
              <a:t>What do we expect</a:t>
            </a:r>
          </a:p>
          <a:p>
            <a:pPr lvl="1"/>
            <a:r>
              <a:rPr lang="en-US" dirty="0" smtClean="0"/>
              <a:t>What will we do</a:t>
            </a:r>
          </a:p>
          <a:p>
            <a:pPr lvl="1"/>
            <a:r>
              <a:rPr lang="en-US" dirty="0" smtClean="0"/>
              <a:t>What are our roles</a:t>
            </a:r>
            <a:endParaRPr lang="en-US" dirty="0"/>
          </a:p>
        </p:txBody>
      </p:sp>
    </p:spTree>
    <p:extLst>
      <p:ext uri="{BB962C8B-B14F-4D97-AF65-F5344CB8AC3E}">
        <p14:creationId xmlns:p14="http://schemas.microsoft.com/office/powerpoint/2010/main" val="1171743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Strategy 4 </a:t>
            </a:r>
            <a:br>
              <a:rPr lang="en-US" dirty="0" smtClean="0"/>
            </a:br>
            <a:r>
              <a:rPr lang="en-US" dirty="0" smtClean="0"/>
              <a:t>Optimize your thinking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78461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t>Optimise your thinking</a:t>
            </a:r>
            <a:endParaRPr lang="en-US" dirty="0"/>
          </a:p>
        </p:txBody>
      </p:sp>
      <p:sp>
        <p:nvSpPr>
          <p:cNvPr id="3" name="Content Placeholder 2"/>
          <p:cNvSpPr>
            <a:spLocks noGrp="1"/>
          </p:cNvSpPr>
          <p:nvPr>
            <p:ph idx="1"/>
          </p:nvPr>
        </p:nvSpPr>
        <p:spPr>
          <a:xfrm>
            <a:off x="161461" y="1417638"/>
            <a:ext cx="8686800" cy="5257800"/>
          </a:xfrm>
        </p:spPr>
        <p:txBody>
          <a:bodyPr>
            <a:normAutofit lnSpcReduction="10000"/>
          </a:bodyPr>
          <a:lstStyle/>
          <a:p>
            <a:r>
              <a:rPr lang="en-US" dirty="0"/>
              <a:t>Cognitive </a:t>
            </a:r>
            <a:r>
              <a:rPr lang="en-US" dirty="0" smtClean="0"/>
              <a:t>reframing</a:t>
            </a:r>
          </a:p>
          <a:p>
            <a:pPr lvl="1"/>
            <a:r>
              <a:rPr lang="en-US" dirty="0" smtClean="0"/>
              <a:t>Consider task chunking</a:t>
            </a:r>
          </a:p>
          <a:p>
            <a:pPr lvl="1"/>
            <a:r>
              <a:rPr lang="en-US" dirty="0" smtClean="0"/>
              <a:t>Focus on your successes, not failures</a:t>
            </a:r>
          </a:p>
          <a:p>
            <a:pPr lvl="2"/>
            <a:r>
              <a:rPr lang="en-US" dirty="0" smtClean="0"/>
              <a:t>Last 50 I got right</a:t>
            </a:r>
          </a:p>
          <a:p>
            <a:pPr lvl="3"/>
            <a:r>
              <a:rPr lang="en-US" dirty="0" smtClean="0"/>
              <a:t>Not the last 2, I got wrong</a:t>
            </a:r>
            <a:endParaRPr lang="en-US" dirty="0"/>
          </a:p>
          <a:p>
            <a:pPr marL="0" indent="0">
              <a:buNone/>
            </a:pPr>
            <a:endParaRPr lang="en-US" dirty="0"/>
          </a:p>
          <a:p>
            <a:r>
              <a:rPr lang="en-US" dirty="0" smtClean="0"/>
              <a:t>AVOID </a:t>
            </a:r>
            <a:r>
              <a:rPr lang="en-US" dirty="0"/>
              <a:t>perfection </a:t>
            </a:r>
            <a:r>
              <a:rPr lang="en-US" dirty="0" smtClean="0"/>
              <a:t>bashing</a:t>
            </a:r>
          </a:p>
          <a:p>
            <a:pPr lvl="1"/>
            <a:r>
              <a:rPr lang="en-US" dirty="0" smtClean="0"/>
              <a:t>Do what’s Acceptable</a:t>
            </a:r>
            <a:endParaRPr lang="en-US" dirty="0"/>
          </a:p>
          <a:p>
            <a:pPr lvl="1"/>
            <a:r>
              <a:rPr lang="en-US" dirty="0" smtClean="0"/>
              <a:t>Do what’s Necessary</a:t>
            </a:r>
          </a:p>
          <a:p>
            <a:pPr lvl="2"/>
            <a:r>
              <a:rPr lang="en-US" dirty="0" smtClean="0"/>
              <a:t>Perfection is the enemy of good </a:t>
            </a:r>
            <a:r>
              <a:rPr lang="mr-IN" dirty="0" smtClean="0"/>
              <a:t>–</a:t>
            </a:r>
            <a:r>
              <a:rPr lang="en-US" dirty="0" smtClean="0"/>
              <a:t> Voltaire/Dr. Victoria Brazil</a:t>
            </a:r>
          </a:p>
          <a:p>
            <a:pPr lvl="1"/>
            <a:endParaRPr lang="en-US" dirty="0"/>
          </a:p>
          <a:p>
            <a:pPr marL="0" indent="0">
              <a:buNone/>
            </a:pPr>
            <a:endParaRPr lang="en-US" dirty="0"/>
          </a:p>
          <a:p>
            <a:endParaRPr lang="en-US" dirty="0"/>
          </a:p>
        </p:txBody>
      </p:sp>
    </p:spTree>
    <p:extLst>
      <p:ext uri="{BB962C8B-B14F-4D97-AF65-F5344CB8AC3E}">
        <p14:creationId xmlns:p14="http://schemas.microsoft.com/office/powerpoint/2010/main" val="6070992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Strategy 5</a:t>
            </a:r>
            <a:br>
              <a:rPr lang="en-US" dirty="0" smtClean="0"/>
            </a:br>
            <a:r>
              <a:rPr lang="en-US" dirty="0" smtClean="0"/>
              <a:t>Use mental rehearsal </a:t>
            </a:r>
            <a:r>
              <a:rPr lang="mr-IN" dirty="0" smtClean="0"/>
              <a:t>–</a:t>
            </a:r>
            <a:r>
              <a:rPr lang="en-US" dirty="0" smtClean="0"/>
              <a:t> ‘Visualization’</a:t>
            </a:r>
            <a:endParaRPr lang="en-US" dirty="0"/>
          </a:p>
        </p:txBody>
      </p:sp>
      <p:sp>
        <p:nvSpPr>
          <p:cNvPr id="3" name="Content Placeholder 2"/>
          <p:cNvSpPr>
            <a:spLocks noGrp="1"/>
          </p:cNvSpPr>
          <p:nvPr>
            <p:ph idx="1"/>
          </p:nvPr>
        </p:nvSpPr>
        <p:spPr/>
        <p:txBody>
          <a:bodyPr/>
          <a:lstStyle/>
          <a:p>
            <a:r>
              <a:rPr lang="en-US" dirty="0" smtClean="0">
                <a:solidFill>
                  <a:srgbClr val="FF0000"/>
                </a:solidFill>
              </a:rPr>
              <a:t>OPTIONAL </a:t>
            </a:r>
            <a:endParaRPr lang="en-US" dirty="0">
              <a:solidFill>
                <a:srgbClr val="FF0000"/>
              </a:solidFill>
            </a:endParaRPr>
          </a:p>
        </p:txBody>
      </p:sp>
    </p:spTree>
    <p:extLst>
      <p:ext uri="{BB962C8B-B14F-4D97-AF65-F5344CB8AC3E}">
        <p14:creationId xmlns:p14="http://schemas.microsoft.com/office/powerpoint/2010/main" val="1280980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might visualization work for performance optimization ?</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80228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Visualization </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a:t>KEEEP AN OPEN MIND…………….</a:t>
            </a:r>
          </a:p>
          <a:p>
            <a:endParaRPr lang="en-US" dirty="0"/>
          </a:p>
          <a:p>
            <a:r>
              <a:rPr lang="en-US" dirty="0" smtClean="0"/>
              <a:t>One suggested model is PETTLEP </a:t>
            </a:r>
          </a:p>
          <a:p>
            <a:endParaRPr lang="en-US" dirty="0"/>
          </a:p>
          <a:p>
            <a:r>
              <a:rPr lang="en-US" dirty="0"/>
              <a:t>Pick a task that makes you somewhat uncomfortable </a:t>
            </a:r>
          </a:p>
          <a:p>
            <a:endParaRPr lang="en-US" dirty="0"/>
          </a:p>
          <a:p>
            <a:r>
              <a:rPr lang="en-US" dirty="0" smtClean="0"/>
              <a:t>Everyone is different for what their weakness/</a:t>
            </a:r>
            <a:r>
              <a:rPr lang="en-US" dirty="0" err="1" smtClean="0"/>
              <a:t>Kryponite</a:t>
            </a:r>
            <a:r>
              <a:rPr lang="en-US" dirty="0" smtClean="0"/>
              <a:t> is </a:t>
            </a:r>
          </a:p>
          <a:p>
            <a:pPr lvl="1"/>
            <a:r>
              <a:rPr lang="en-US" dirty="0" smtClean="0"/>
              <a:t>Conflict</a:t>
            </a:r>
          </a:p>
          <a:p>
            <a:pPr lvl="1"/>
            <a:r>
              <a:rPr lang="en-US" dirty="0" smtClean="0"/>
              <a:t>Procedure</a:t>
            </a:r>
          </a:p>
          <a:p>
            <a:pPr lvl="1"/>
            <a:r>
              <a:rPr lang="en-US" dirty="0" smtClean="0"/>
              <a:t>Exam</a:t>
            </a:r>
          </a:p>
          <a:p>
            <a:endParaRPr lang="en-US" dirty="0"/>
          </a:p>
          <a:p>
            <a:endParaRPr lang="en-US" dirty="0"/>
          </a:p>
        </p:txBody>
      </p:sp>
    </p:spTree>
    <p:extLst>
      <p:ext uri="{BB962C8B-B14F-4D97-AF65-F5344CB8AC3E}">
        <p14:creationId xmlns:p14="http://schemas.microsoft.com/office/powerpoint/2010/main" val="27424865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3197"/>
          </a:xfrm>
        </p:spPr>
        <p:txBody>
          <a:bodyPr>
            <a:normAutofit fontScale="90000"/>
          </a:bodyPr>
          <a:lstStyle/>
          <a:p>
            <a:r>
              <a:rPr lang="en-US" dirty="0" smtClean="0"/>
              <a:t>PETTLEP</a:t>
            </a:r>
            <a:r>
              <a:rPr lang="en-US" dirty="0" smtClean="0">
                <a:effectLst/>
              </a:rPr>
              <a:t> </a:t>
            </a:r>
            <a:endParaRPr lang="en-US" dirty="0"/>
          </a:p>
        </p:txBody>
      </p:sp>
      <p:sp>
        <p:nvSpPr>
          <p:cNvPr id="3" name="Content Placeholder 2"/>
          <p:cNvSpPr>
            <a:spLocks noGrp="1"/>
          </p:cNvSpPr>
          <p:nvPr>
            <p:ph idx="1"/>
          </p:nvPr>
        </p:nvSpPr>
        <p:spPr>
          <a:xfrm>
            <a:off x="208757" y="713197"/>
            <a:ext cx="8935243" cy="6144803"/>
          </a:xfrm>
        </p:spPr>
        <p:txBody>
          <a:bodyPr>
            <a:normAutofit fontScale="62500" lnSpcReduction="20000"/>
          </a:bodyPr>
          <a:lstStyle/>
          <a:p>
            <a:r>
              <a:rPr lang="en-US" dirty="0" smtClean="0"/>
              <a:t>Physical</a:t>
            </a:r>
          </a:p>
          <a:p>
            <a:pPr lvl="1"/>
            <a:r>
              <a:rPr lang="en-US" dirty="0"/>
              <a:t>C</a:t>
            </a:r>
            <a:r>
              <a:rPr lang="en-US" dirty="0" smtClean="0"/>
              <a:t>lothes</a:t>
            </a:r>
            <a:r>
              <a:rPr lang="en-US" dirty="0"/>
              <a:t>, stance</a:t>
            </a:r>
          </a:p>
          <a:p>
            <a:pPr marL="0" indent="0">
              <a:buNone/>
            </a:pPr>
            <a:endParaRPr lang="en-US" dirty="0"/>
          </a:p>
          <a:p>
            <a:r>
              <a:rPr lang="en-US" dirty="0" smtClean="0"/>
              <a:t>Environment</a:t>
            </a:r>
          </a:p>
          <a:p>
            <a:pPr lvl="1"/>
            <a:r>
              <a:rPr lang="en-US" dirty="0" smtClean="0"/>
              <a:t>Similar </a:t>
            </a:r>
            <a:r>
              <a:rPr lang="en-US" dirty="0"/>
              <a:t>environment </a:t>
            </a:r>
            <a:endParaRPr lang="en-US" dirty="0" smtClean="0"/>
          </a:p>
          <a:p>
            <a:pPr marL="0" indent="0">
              <a:buNone/>
            </a:pPr>
            <a:r>
              <a:rPr lang="en-US" dirty="0"/>
              <a:t> </a:t>
            </a:r>
          </a:p>
          <a:p>
            <a:r>
              <a:rPr lang="en-US" dirty="0" smtClean="0"/>
              <a:t>Task</a:t>
            </a:r>
          </a:p>
          <a:p>
            <a:pPr lvl="1"/>
            <a:r>
              <a:rPr lang="en-US" dirty="0"/>
              <a:t>E</a:t>
            </a:r>
            <a:r>
              <a:rPr lang="en-US" dirty="0" smtClean="0"/>
              <a:t>ach </a:t>
            </a:r>
            <a:r>
              <a:rPr lang="en-US" dirty="0"/>
              <a:t>task being performed at the skill level of the person doing the task </a:t>
            </a:r>
          </a:p>
          <a:p>
            <a:pPr marL="0" indent="0">
              <a:buNone/>
            </a:pPr>
            <a:r>
              <a:rPr lang="en-US" dirty="0"/>
              <a:t> </a:t>
            </a:r>
          </a:p>
          <a:p>
            <a:r>
              <a:rPr lang="en-US" dirty="0" smtClean="0"/>
              <a:t>Timing</a:t>
            </a:r>
          </a:p>
          <a:p>
            <a:pPr lvl="1"/>
            <a:r>
              <a:rPr lang="en-US" dirty="0"/>
              <a:t>S</a:t>
            </a:r>
            <a:r>
              <a:rPr lang="en-US" dirty="0" smtClean="0"/>
              <a:t>ame </a:t>
            </a:r>
            <a:r>
              <a:rPr lang="en-US" dirty="0"/>
              <a:t>time frame to complete the task</a:t>
            </a:r>
          </a:p>
          <a:p>
            <a:pPr marL="0" indent="0">
              <a:buNone/>
            </a:pPr>
            <a:r>
              <a:rPr lang="en-US" dirty="0"/>
              <a:t> </a:t>
            </a:r>
          </a:p>
          <a:p>
            <a:r>
              <a:rPr lang="en-US" dirty="0" smtClean="0"/>
              <a:t>Learning</a:t>
            </a:r>
          </a:p>
          <a:p>
            <a:pPr lvl="1"/>
            <a:r>
              <a:rPr lang="en-US" dirty="0"/>
              <a:t>E</a:t>
            </a:r>
            <a:r>
              <a:rPr lang="en-US" dirty="0" smtClean="0"/>
              <a:t>volve </a:t>
            </a:r>
            <a:r>
              <a:rPr lang="en-US" dirty="0"/>
              <a:t>the process over time </a:t>
            </a:r>
          </a:p>
          <a:p>
            <a:pPr marL="0" indent="0">
              <a:buNone/>
            </a:pPr>
            <a:r>
              <a:rPr lang="en-US" dirty="0"/>
              <a:t> </a:t>
            </a:r>
          </a:p>
          <a:p>
            <a:r>
              <a:rPr lang="en-US" dirty="0" smtClean="0"/>
              <a:t>Emotion</a:t>
            </a:r>
          </a:p>
          <a:p>
            <a:pPr lvl="1"/>
            <a:r>
              <a:rPr lang="en-US" dirty="0"/>
              <a:t>N</a:t>
            </a:r>
            <a:r>
              <a:rPr lang="en-US" dirty="0" smtClean="0"/>
              <a:t>oise </a:t>
            </a:r>
            <a:r>
              <a:rPr lang="en-US" dirty="0"/>
              <a:t>- beeping of a monitor. Can use </a:t>
            </a:r>
            <a:r>
              <a:rPr lang="en-US" dirty="0" err="1"/>
              <a:t>sim</a:t>
            </a:r>
            <a:r>
              <a:rPr lang="en-US" dirty="0"/>
              <a:t> man for this if required </a:t>
            </a:r>
          </a:p>
          <a:p>
            <a:pPr marL="0" indent="0">
              <a:buNone/>
            </a:pPr>
            <a:r>
              <a:rPr lang="en-US" dirty="0"/>
              <a:t> </a:t>
            </a:r>
          </a:p>
          <a:p>
            <a:r>
              <a:rPr lang="en-US" dirty="0" smtClean="0"/>
              <a:t>Perspective</a:t>
            </a:r>
          </a:p>
          <a:p>
            <a:pPr lvl="1"/>
            <a:r>
              <a:rPr lang="en-US" dirty="0"/>
              <a:t>E</a:t>
            </a:r>
            <a:r>
              <a:rPr lang="en-US" dirty="0" smtClean="0"/>
              <a:t>ither </a:t>
            </a:r>
            <a:r>
              <a:rPr lang="en-US" dirty="0"/>
              <a:t>doing it your self </a:t>
            </a:r>
            <a:r>
              <a:rPr lang="en-US" dirty="0" smtClean="0"/>
              <a:t>to </a:t>
            </a:r>
            <a:r>
              <a:rPr lang="en-US" dirty="0"/>
              <a:t>looking at yourself doing it</a:t>
            </a:r>
            <a:r>
              <a:rPr lang="en-US" dirty="0" smtClean="0">
                <a:effectLst/>
              </a:rPr>
              <a:t> </a:t>
            </a:r>
            <a:endParaRPr lang="en-US" dirty="0"/>
          </a:p>
        </p:txBody>
      </p:sp>
    </p:spTree>
    <p:extLst>
      <p:ext uri="{BB962C8B-B14F-4D97-AF65-F5344CB8AC3E}">
        <p14:creationId xmlns:p14="http://schemas.microsoft.com/office/powerpoint/2010/main" val="7912336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itle 1"/>
          <p:cNvSpPr>
            <a:spLocks noGrp="1"/>
          </p:cNvSpPr>
          <p:nvPr>
            <p:ph type="title"/>
          </p:nvPr>
        </p:nvSpPr>
        <p:spPr/>
        <p:txBody>
          <a:bodyPr>
            <a:normAutofit fontScale="90000"/>
          </a:bodyPr>
          <a:lstStyle/>
          <a:p>
            <a:r>
              <a:rPr lang="en-US" dirty="0" smtClean="0"/>
              <a:t>Performing Optimization </a:t>
            </a:r>
            <a:br>
              <a:rPr lang="en-US" dirty="0" smtClean="0"/>
            </a:br>
            <a:r>
              <a:rPr lang="en-US" dirty="0" smtClean="0"/>
              <a:t>During a Stressful Stimulus </a:t>
            </a:r>
            <a:endParaRPr lang="en-US" dirty="0"/>
          </a:p>
        </p:txBody>
      </p:sp>
    </p:spTree>
    <p:extLst>
      <p:ext uri="{BB962C8B-B14F-4D97-AF65-F5344CB8AC3E}">
        <p14:creationId xmlns:p14="http://schemas.microsoft.com/office/powerpoint/2010/main" val="727144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Performing Optimization </a:t>
            </a:r>
            <a:br>
              <a:rPr lang="en-US" dirty="0" smtClean="0"/>
            </a:br>
            <a:r>
              <a:rPr lang="en-US" dirty="0" smtClean="0"/>
              <a:t>During a Stressful Stimulus </a:t>
            </a:r>
            <a:endParaRPr lang="en-US" dirty="0"/>
          </a:p>
        </p:txBody>
      </p:sp>
      <p:sp>
        <p:nvSpPr>
          <p:cNvPr id="3" name="Content Placeholder 2"/>
          <p:cNvSpPr>
            <a:spLocks noGrp="1"/>
          </p:cNvSpPr>
          <p:nvPr>
            <p:ph idx="1"/>
          </p:nvPr>
        </p:nvSpPr>
        <p:spPr>
          <a:xfrm>
            <a:off x="457200" y="1600200"/>
            <a:ext cx="8382000" cy="5257800"/>
          </a:xfrm>
        </p:spPr>
        <p:txBody>
          <a:bodyPr>
            <a:normAutofit/>
          </a:bodyPr>
          <a:lstStyle/>
          <a:p>
            <a:r>
              <a:rPr lang="en-US" dirty="0" smtClean="0"/>
              <a:t>Use cognitive off loading </a:t>
            </a:r>
          </a:p>
          <a:p>
            <a:endParaRPr lang="en-US" dirty="0" smtClean="0"/>
          </a:p>
          <a:p>
            <a:r>
              <a:rPr lang="en-US" dirty="0" smtClean="0"/>
              <a:t>Avoid Multitasking if possible </a:t>
            </a:r>
            <a:endParaRPr lang="en-US" dirty="0"/>
          </a:p>
          <a:p>
            <a:endParaRPr lang="en-US" dirty="0" smtClean="0"/>
          </a:p>
          <a:p>
            <a:r>
              <a:rPr lang="en-US" dirty="0" smtClean="0"/>
              <a:t>Use your self awareness </a:t>
            </a:r>
          </a:p>
          <a:p>
            <a:pPr lvl="1"/>
            <a:r>
              <a:rPr lang="en-US" dirty="0" smtClean="0"/>
              <a:t>Am I HALTS?</a:t>
            </a:r>
          </a:p>
          <a:p>
            <a:pPr lvl="1"/>
            <a:r>
              <a:rPr lang="en-US" dirty="0" smtClean="0"/>
              <a:t>Do I need the bathroom ?</a:t>
            </a:r>
          </a:p>
        </p:txBody>
      </p:sp>
    </p:spTree>
    <p:extLst>
      <p:ext uri="{BB962C8B-B14F-4D97-AF65-F5344CB8AC3E}">
        <p14:creationId xmlns:p14="http://schemas.microsoft.com/office/powerpoint/2010/main" val="544742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Optimization </a:t>
            </a:r>
            <a:br>
              <a:rPr lang="en-US" dirty="0" smtClean="0"/>
            </a:br>
            <a:r>
              <a:rPr lang="en-US" dirty="0" smtClean="0"/>
              <a:t>After the Stressful Stimulus</a:t>
            </a:r>
            <a:endParaRPr lang="en-US" dirty="0"/>
          </a:p>
        </p:txBody>
      </p:sp>
      <p:sp>
        <p:nvSpPr>
          <p:cNvPr id="3" name="Content Placeholder 2"/>
          <p:cNvSpPr>
            <a:spLocks noGrp="1"/>
          </p:cNvSpPr>
          <p:nvPr>
            <p:ph idx="1"/>
          </p:nvPr>
        </p:nvSpPr>
        <p:spPr>
          <a:xfrm>
            <a:off x="457200" y="2152650"/>
            <a:ext cx="8229600" cy="4525963"/>
          </a:xfrm>
        </p:spPr>
        <p:txBody>
          <a:bodyPr>
            <a:normAutofit lnSpcReduction="10000"/>
          </a:bodyPr>
          <a:lstStyle/>
          <a:p>
            <a:r>
              <a:rPr lang="en-US" dirty="0" smtClean="0"/>
              <a:t>Create the Mental </a:t>
            </a:r>
            <a:r>
              <a:rPr lang="en-US" dirty="0"/>
              <a:t>G</a:t>
            </a:r>
            <a:r>
              <a:rPr lang="en-US" dirty="0" smtClean="0"/>
              <a:t>ap between Work and Home </a:t>
            </a:r>
          </a:p>
          <a:p>
            <a:endParaRPr lang="en-US" dirty="0"/>
          </a:p>
          <a:p>
            <a:r>
              <a:rPr lang="en-US" dirty="0" smtClean="0"/>
              <a:t>Be grateful </a:t>
            </a:r>
          </a:p>
          <a:p>
            <a:endParaRPr lang="en-US" dirty="0"/>
          </a:p>
          <a:p>
            <a:r>
              <a:rPr lang="en-US" dirty="0" smtClean="0"/>
              <a:t>Reflect</a:t>
            </a:r>
          </a:p>
          <a:p>
            <a:endParaRPr lang="en-US" dirty="0"/>
          </a:p>
          <a:p>
            <a:r>
              <a:rPr lang="en-US" dirty="0" smtClean="0"/>
              <a:t>Debrief</a:t>
            </a:r>
          </a:p>
          <a:p>
            <a:endParaRPr lang="en-US" dirty="0"/>
          </a:p>
          <a:p>
            <a:endParaRPr lang="en-US" dirty="0"/>
          </a:p>
        </p:txBody>
      </p:sp>
    </p:spTree>
    <p:extLst>
      <p:ext uri="{BB962C8B-B14F-4D97-AF65-F5344CB8AC3E}">
        <p14:creationId xmlns:p14="http://schemas.microsoft.com/office/powerpoint/2010/main" val="772645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TotalTime>
  <Words>1206</Words>
  <Application>Microsoft Macintosh PowerPoint</Application>
  <PresentationFormat>On-screen Show (4:3)</PresentationFormat>
  <Paragraphs>243</Paragraphs>
  <Slides>28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Mangal</vt:lpstr>
      <vt:lpstr>Office Theme</vt:lpstr>
      <vt:lpstr>Performance Optimisation   </vt:lpstr>
      <vt:lpstr>What is Stress Inoculation Training (SIT)?</vt:lpstr>
      <vt:lpstr>Who needs it?</vt:lpstr>
      <vt:lpstr>The Stress Response </vt:lpstr>
      <vt:lpstr>Stress Response </vt:lpstr>
      <vt:lpstr>BUT excessive stress response can…</vt:lpstr>
      <vt:lpstr>PowerPoint Presentation</vt:lpstr>
      <vt:lpstr>Threat  Vs Challenge</vt:lpstr>
      <vt:lpstr>Threat versus challenge </vt:lpstr>
      <vt:lpstr>PowerPoint Presentation</vt:lpstr>
      <vt:lpstr>Prevention is better than Cure</vt:lpstr>
      <vt:lpstr>So if prevention is better than cure what strategies are there….</vt:lpstr>
      <vt:lpstr>Prevention Strategy 1 Consider HALTS</vt:lpstr>
      <vt:lpstr>Ask yourself - Am I HALTS ?</vt:lpstr>
      <vt:lpstr>Prevention Strategy 2 Use your breath </vt:lpstr>
      <vt:lpstr>Square Breathing </vt:lpstr>
      <vt:lpstr>PowerPoint Presentation</vt:lpstr>
      <vt:lpstr>Prevention Strategy 3  Practice as a Team</vt:lpstr>
      <vt:lpstr>Practice as a Team</vt:lpstr>
      <vt:lpstr>Strategy 4  Optimize your thinking</vt:lpstr>
      <vt:lpstr>Optimise your thinking</vt:lpstr>
      <vt:lpstr>Strategy 5 Use mental rehearsal – ‘Visualization’</vt:lpstr>
      <vt:lpstr>Why might visualization work for performance optimization ?</vt:lpstr>
      <vt:lpstr> Visualization  </vt:lpstr>
      <vt:lpstr>PETTLEP </vt:lpstr>
      <vt:lpstr>Performing Optimization  During a Stressful Stimulus </vt:lpstr>
      <vt:lpstr>Performing Optimization  During a Stressful Stimulus </vt:lpstr>
      <vt:lpstr>Performance Optimization  After the Stressful Stimulus</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Inoculation </dc:title>
  <dc:subject/>
  <dc:creator>Una Harrington</dc:creator>
  <cp:keywords/>
  <dc:description/>
  <cp:lastModifiedBy>Suneth Jayasekara</cp:lastModifiedBy>
  <cp:revision>90</cp:revision>
  <dcterms:created xsi:type="dcterms:W3CDTF">2016-07-06T02:40:47Z</dcterms:created>
  <dcterms:modified xsi:type="dcterms:W3CDTF">2018-02-11T10:14:05Z</dcterms:modified>
  <cp:category/>
</cp:coreProperties>
</file>