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63" r:id="rId10"/>
    <p:sldId id="284" r:id="rId11"/>
    <p:sldId id="267" r:id="rId12"/>
    <p:sldId id="270" r:id="rId13"/>
    <p:sldId id="268" r:id="rId14"/>
    <p:sldId id="269" r:id="rId15"/>
    <p:sldId id="266" r:id="rId16"/>
    <p:sldId id="274" r:id="rId17"/>
    <p:sldId id="271" r:id="rId18"/>
    <p:sldId id="272" r:id="rId19"/>
    <p:sldId id="273" r:id="rId20"/>
    <p:sldId id="275" r:id="rId21"/>
    <p:sldId id="286" r:id="rId22"/>
    <p:sldId id="276" r:id="rId23"/>
    <p:sldId id="277" r:id="rId24"/>
    <p:sldId id="279" r:id="rId25"/>
    <p:sldId id="280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/>
    <p:restoredTop sz="77250"/>
  </p:normalViewPr>
  <p:slideViewPr>
    <p:cSldViewPr snapToGrid="0" snapToObjects="1">
      <p:cViewPr varScale="1">
        <p:scale>
          <a:sx n="105" d="100"/>
          <a:sy n="105" d="100"/>
        </p:scale>
        <p:origin x="169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D66AA-FEC5-B84D-971D-A81A0220CE46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07E97-3064-A34E-BCB9-779AAC4F5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ilitary_strategist" TargetMode="External"/><Relationship Id="rId4" Type="http://schemas.openxmlformats.org/officeDocument/2006/relationships/hyperlink" Target="https://en.wikipedia.org/wiki/Spring_and_Autumn_period" TargetMode="External"/><Relationship Id="rId5" Type="http://schemas.openxmlformats.org/officeDocument/2006/relationships/hyperlink" Target="https://en.wikipedia.org/wiki/The_Art_of_War" TargetMode="External"/><Relationship Id="rId6" Type="http://schemas.openxmlformats.org/officeDocument/2006/relationships/hyperlink" Target="https://en.wikipedia.org/wiki/Military_strategy" TargetMode="External"/><Relationship Id="rId7" Type="http://schemas.openxmlformats.org/officeDocument/2006/relationships/hyperlink" Target="https://en.wikipedia.org/wiki/East_Asia" TargetMode="External"/><Relationship Id="rId8" Type="http://schemas.openxmlformats.org/officeDocument/2006/relationships/hyperlink" Target="https://en.wikipedia.org/wiki/en:GNU_Free_Documentation_License" TargetMode="External"/><Relationship Id="rId9" Type="http://schemas.openxmlformats.org/officeDocument/2006/relationships/hyperlink" Target="https://en.wikipedia.org/wiki/en:Free_Software_Foundation" TargetMode="External"/><Relationship Id="rId10" Type="http://schemas.openxmlformats.org/officeDocument/2006/relationships/hyperlink" Target="https://commons.wikimedia.org/wiki/Commons:GNU_Free_Documentation_License,_version_1.2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s://en.wikipedia.org/wiki/Trait_leadership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hyperlink" Target="https://en.wikipedia.org/wiki/Laissez-faire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Chinese general,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ilitary strategist"/>
              </a:rPr>
              <a:t>military strategist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philosopher who lived in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Spring and Autumn period"/>
              </a:rPr>
              <a:t>Spring and Autumn period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ancient China. Sun Tzu is traditionally credited as the author of 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The Art of War"/>
              </a:rPr>
              <a:t>The Art of War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widely influential work of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Military strategy"/>
              </a:rPr>
              <a:t>military strategy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has affected both Western and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East Asia"/>
              </a:rPr>
              <a:t>Eastern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philosophy.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- https://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commons.wikimedia.org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/wiki/File:Enchoen27n3200.jpg#/media/File:Enchoen27n3200.jpg -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Permission is granted to copy, distribute and/or modify this document under the terms of the </a:t>
            </a:r>
            <a:r>
              <a:rPr lang="en-GB" b="1" dirty="0" smtClean="0">
                <a:hlinkClick r:id="rId8" tooltip="w:en:GNU Free Documentation License"/>
              </a:rPr>
              <a:t>GNU Free Documentation License</a:t>
            </a:r>
            <a:r>
              <a:rPr lang="en-GB" dirty="0" smtClean="0"/>
              <a:t>, Version 1.2 or any later version published by the </a:t>
            </a:r>
            <a:r>
              <a:rPr lang="en-GB" dirty="0" smtClean="0">
                <a:hlinkClick r:id="rId9" tooltip="w:en:Free Software Foundation"/>
              </a:rPr>
              <a:t>Free Software Foundation</a:t>
            </a:r>
            <a:r>
              <a:rPr lang="en-GB" dirty="0" smtClean="0"/>
              <a:t>; with no Invariant Sections, no Front-Cover Texts, and no Back-Cover Texts. A copy of the license is included in the section entitled </a:t>
            </a:r>
            <a:r>
              <a:rPr lang="en-GB" i="1" dirty="0" smtClean="0">
                <a:hlinkClick r:id="rId10" tooltip="Commons:GNU Free Documentation License, version 1.2"/>
              </a:rPr>
              <a:t>GNU Free Documentation License</a:t>
            </a:r>
            <a:r>
              <a:rPr lang="en-GB" dirty="0" smtClean="0"/>
              <a:t>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4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traditionally assumed that leaders were born, not developed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that leadership is rooted in the characteristics of certain individuals. This idea that leadership is based on individual attributes is known as the "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Trait leadership"/>
              </a:rPr>
              <a:t>trait theory of leadership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Subsequently, it has been recognised that leadership is not an enduring individual trait, as it was noted that individuals can be effective in some certain situations, but not others.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focus then shifted away from traits of leaders to an investigation of the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 behaviours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were effective.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2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92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Note, however, that it is often the same person who operates in both capacities – the most effective people in organisations are both managers and leaders.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97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situations call for different leadership styles. In an emergency when there is little time to converge on an agreement and where a designated authority has significantly more experience or expertise than the rest of the team, an autocratic leadership style may be most effective; however, in a highly motivated and aligned team with a homogeneous level of expertise, a more democratic or 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Laissez-faire"/>
              </a:rPr>
              <a:t>Laissez-faire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style may be more effective. The style adopted should be the one that most effectively achieves the objectives of the group while balancing the interests of its individual members.</a:t>
            </a:r>
            <a:r>
              <a:rPr lang="en-GB" dirty="0" smtClean="0">
                <a:effectLst/>
              </a:rPr>
              <a:t> </a:t>
            </a:r>
          </a:p>
          <a:p>
            <a:endParaRPr lang="en-GB" dirty="0" smtClean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the styles are not necessarily mutually exclusive or in competition with each other – there can be overlap.</a:t>
            </a:r>
          </a:p>
          <a:p>
            <a:endParaRPr lang="en-US" dirty="0" smtClean="0"/>
          </a:p>
          <a:p>
            <a:r>
              <a:rPr lang="en-US" dirty="0" smtClean="0"/>
              <a:t>As we</a:t>
            </a:r>
            <a:r>
              <a:rPr lang="en-US" baseline="0" dirty="0" smtClean="0"/>
              <a:t> outline these styles, think about the settings in which each may be most effective.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Image 1 - https://</a:t>
            </a:r>
            <a:r>
              <a:rPr lang="en-US" baseline="0" dirty="0" err="1" smtClean="0"/>
              <a:t>www.doctorsatsouthportpark.com.au</a:t>
            </a:r>
            <a:r>
              <a:rPr lang="en-US" baseline="0" dirty="0" smtClean="0"/>
              <a:t>/services/accident-and-emergency-services/</a:t>
            </a:r>
          </a:p>
          <a:p>
            <a:r>
              <a:rPr lang="en-US" baseline="0" dirty="0" smtClean="0"/>
              <a:t>Image 2 - https://</a:t>
            </a:r>
            <a:r>
              <a:rPr lang="en-US" baseline="0" dirty="0" err="1" smtClean="0"/>
              <a:t>www.facultyfocus.com</a:t>
            </a:r>
            <a:r>
              <a:rPr lang="en-US" baseline="0" dirty="0" smtClean="0"/>
              <a:t>/articles/effective-teaching-strategies/making-the-most-of-reporting-out-after-group-work/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78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suggestions or initiatives</a:t>
            </a:r>
            <a:r>
              <a:rPr lang="en-US" baseline="0" dirty="0" smtClean="0"/>
              <a:t> from subordinates.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setting might this style be effective? Resus room </a:t>
            </a:r>
            <a:r>
              <a:rPr lang="mr-IN" baseline="0" dirty="0" smtClean="0"/>
              <a:t>–</a:t>
            </a:r>
            <a:r>
              <a:rPr lang="en-US" baseline="0" dirty="0" smtClean="0"/>
              <a:t> high end critical care decision making 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surgical airway, thoracotomy.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suggestions or initiatives</a:t>
            </a:r>
            <a:r>
              <a:rPr lang="en-US" baseline="0" dirty="0" smtClean="0"/>
              <a:t> from subordinates.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setting might this style be effective? Resus room </a:t>
            </a:r>
            <a:r>
              <a:rPr lang="mr-IN" baseline="0" dirty="0" smtClean="0"/>
              <a:t>–</a:t>
            </a:r>
            <a:r>
              <a:rPr lang="en-US" baseline="0" dirty="0" smtClean="0"/>
              <a:t> high end critical care decision making 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surgical airway, thoracotomy.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Image - https://</a:t>
            </a:r>
            <a:r>
              <a:rPr lang="en-US" baseline="0" dirty="0" err="1" smtClean="0"/>
              <a:t>commons.wikimedia.org</a:t>
            </a:r>
            <a:r>
              <a:rPr lang="en-US" baseline="0" dirty="0" smtClean="0"/>
              <a:t>/wiki/</a:t>
            </a:r>
            <a:r>
              <a:rPr lang="en-US" baseline="0" dirty="0" err="1" smtClean="0"/>
              <a:t>File:Scalpel_small.png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49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MDT meeting</a:t>
            </a:r>
          </a:p>
          <a:p>
            <a:r>
              <a:rPr lang="en-US" dirty="0" smtClean="0"/>
              <a:t>Discussing investigation</a:t>
            </a:r>
            <a:r>
              <a:rPr lang="en-US" baseline="0" dirty="0" smtClean="0"/>
              <a:t> treatment options with patient/family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Image - https://</a:t>
            </a:r>
            <a:r>
              <a:rPr lang="en-US" baseline="0" dirty="0" err="1" smtClean="0"/>
              <a:t>www.nursingtimes.net</a:t>
            </a:r>
            <a:r>
              <a:rPr lang="en-US" baseline="0" dirty="0" smtClean="0"/>
              <a:t>/roles/practice-nurses/</a:t>
            </a:r>
            <a:r>
              <a:rPr lang="en-US" baseline="0" dirty="0" err="1" smtClean="0"/>
              <a:t>schwartz</a:t>
            </a:r>
            <a:r>
              <a:rPr lang="en-US" baseline="0" dirty="0" smtClean="0"/>
              <a:t>-rounds-adapted-for-smaller-health-providers/7000688.article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65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somewhat</a:t>
            </a:r>
            <a:r>
              <a:rPr lang="en-US" baseline="0" dirty="0" smtClean="0"/>
              <a:t> related to Transactional and Transformative Leadership respectively</a:t>
            </a:r>
            <a:r>
              <a:rPr lang="mr-IN" baseline="0" dirty="0" smtClean="0"/>
              <a:t>…</a:t>
            </a:r>
            <a:endParaRPr lang="en-AU" baseline="0" dirty="0" smtClean="0"/>
          </a:p>
          <a:p>
            <a:r>
              <a:rPr lang="en-AU" baseline="0" dirty="0" smtClean="0"/>
              <a:t>I have a story of when I became DCT and focused on the latter, arguably at the cost of the former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74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Wardies</a:t>
            </a:r>
            <a:r>
              <a:rPr lang="en-US" dirty="0" smtClean="0"/>
              <a:t>, </a:t>
            </a:r>
            <a:r>
              <a:rPr lang="en-US" dirty="0" err="1" smtClean="0"/>
              <a:t>Aos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Image - https://schools.look4.net.nz/careers/new-</a:t>
            </a:r>
            <a:r>
              <a:rPr lang="en-US" dirty="0" err="1" smtClean="0"/>
              <a:t>zealand</a:t>
            </a:r>
            <a:r>
              <a:rPr lang="en-US" dirty="0" smtClean="0"/>
              <a:t>-careers/careers-descriptions/health-administration-and-support-careers/hospital-orderly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80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Think</a:t>
            </a:r>
            <a:r>
              <a:rPr lang="en-US" baseline="0" dirty="0" smtClean="0"/>
              <a:t> about strategies/approaches to addressing these barriers/challenges.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07E97-3064-A34E-BCB9-779AAC4F5B2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0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5/4/18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5/4/18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2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hyperlink" Target="https://www.doctorsatsouthportpark.com.au/wp-content/uploads/2017/03/accident-emergency-services-vantre.jpg" TargetMode="External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0701" y="2514601"/>
            <a:ext cx="9713912" cy="1612900"/>
          </a:xfrm>
        </p:spPr>
        <p:txBody>
          <a:bodyPr/>
          <a:lstStyle/>
          <a:p>
            <a:r>
              <a:rPr lang="en-US" dirty="0" smtClean="0"/>
              <a:t>Leadership </a:t>
            </a:r>
            <a:r>
              <a:rPr lang="en-US" smtClean="0"/>
              <a:t>&amp; Professionalism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/>
              <a:t>Developed by </a:t>
            </a:r>
            <a:r>
              <a:rPr lang="en-US" dirty="0" err="1" smtClean="0"/>
              <a:t>Shahina</a:t>
            </a:r>
            <a:r>
              <a:rPr lang="en-US" dirty="0" smtClean="0"/>
              <a:t> Braganza for </a:t>
            </a:r>
            <a:r>
              <a:rPr lang="en-US" dirty="0" err="1" smtClean="0"/>
              <a:t>WRaP</a:t>
            </a:r>
            <a:r>
              <a:rPr lang="en-US" dirty="0" smtClean="0"/>
              <a:t> EM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7" r="18354" b="38305"/>
          <a:stretch/>
        </p:blipFill>
        <p:spPr bwMode="auto">
          <a:xfrm>
            <a:off x="4815776" y="1013188"/>
            <a:ext cx="2609215" cy="851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892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373" y="531341"/>
            <a:ext cx="9726827" cy="1309816"/>
          </a:xfrm>
        </p:spPr>
        <p:txBody>
          <a:bodyPr>
            <a:normAutofit/>
          </a:bodyPr>
          <a:lstStyle/>
          <a:p>
            <a:r>
              <a:rPr lang="en-US" dirty="0" smtClean="0"/>
              <a:t>Sun Tzu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/>
              <a:t>C</a:t>
            </a:r>
            <a:r>
              <a:rPr lang="en-US" dirty="0" smtClean="0"/>
              <a:t>hinese </a:t>
            </a:r>
            <a:r>
              <a:rPr lang="en-US" dirty="0"/>
              <a:t>G</a:t>
            </a:r>
            <a:r>
              <a:rPr lang="en-US" dirty="0" smtClean="0"/>
              <a:t>eneral </a:t>
            </a:r>
            <a:r>
              <a:rPr lang="mr-IN" dirty="0" smtClean="0"/>
              <a:t>–</a:t>
            </a:r>
            <a:r>
              <a:rPr lang="en-US" dirty="0" smtClean="0"/>
              <a:t> The </a:t>
            </a:r>
            <a:r>
              <a:rPr lang="en-US" dirty="0"/>
              <a:t>A</a:t>
            </a:r>
            <a:r>
              <a:rPr lang="en-US" dirty="0" smtClean="0"/>
              <a:t>rt of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6950676" cy="4317452"/>
          </a:xfrm>
        </p:spPr>
        <p:txBody>
          <a:bodyPr>
            <a:normAutofit/>
          </a:bodyPr>
          <a:lstStyle/>
          <a:p>
            <a:r>
              <a:rPr lang="en-GB" dirty="0"/>
              <a:t>Leadership is a matter of intelligence, trustworthiness, humaneness, courage, and discipline ... </a:t>
            </a:r>
            <a:endParaRPr lang="en-GB" dirty="0" smtClean="0"/>
          </a:p>
          <a:p>
            <a:r>
              <a:rPr lang="en-GB" sz="1600" dirty="0" smtClean="0"/>
              <a:t>Reliance </a:t>
            </a:r>
            <a:r>
              <a:rPr lang="en-GB" sz="1600" dirty="0"/>
              <a:t>on intelligence alone results in rebelliousness. </a:t>
            </a:r>
            <a:endParaRPr lang="en-GB" sz="1600" dirty="0" smtClean="0"/>
          </a:p>
          <a:p>
            <a:r>
              <a:rPr lang="en-GB" sz="1600" dirty="0" smtClean="0"/>
              <a:t>Exercise </a:t>
            </a:r>
            <a:r>
              <a:rPr lang="en-GB" sz="1600" dirty="0"/>
              <a:t>of humaneness alone results in weakness. </a:t>
            </a:r>
            <a:endParaRPr lang="en-GB" sz="1600" dirty="0" smtClean="0"/>
          </a:p>
          <a:p>
            <a:r>
              <a:rPr lang="en-GB" sz="1600" dirty="0" smtClean="0"/>
              <a:t>Fixation </a:t>
            </a:r>
            <a:r>
              <a:rPr lang="en-GB" sz="1600" dirty="0"/>
              <a:t>on trust results in folly. </a:t>
            </a:r>
            <a:endParaRPr lang="en-GB" sz="1600" dirty="0" smtClean="0"/>
          </a:p>
          <a:p>
            <a:r>
              <a:rPr lang="en-GB" sz="1600" dirty="0" smtClean="0"/>
              <a:t>Dependence </a:t>
            </a:r>
            <a:r>
              <a:rPr lang="en-GB" sz="1600" dirty="0"/>
              <a:t>on the strength of courage results in violence. </a:t>
            </a:r>
            <a:endParaRPr lang="en-GB" sz="1600" dirty="0" smtClean="0"/>
          </a:p>
          <a:p>
            <a:r>
              <a:rPr lang="en-GB" sz="1600" dirty="0" smtClean="0"/>
              <a:t>Excessive </a:t>
            </a:r>
            <a:r>
              <a:rPr lang="en-GB" sz="1600" dirty="0"/>
              <a:t>discipline and sternness in command result in cruelty. </a:t>
            </a:r>
            <a:endParaRPr lang="en-GB" sz="1600" dirty="0" smtClean="0"/>
          </a:p>
          <a:p>
            <a:r>
              <a:rPr lang="en-GB" dirty="0" smtClean="0"/>
              <a:t>When </a:t>
            </a:r>
            <a:r>
              <a:rPr lang="en-GB" dirty="0"/>
              <a:t>one has all five virtues together, each appropriate to its function, then one can be a leader.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1034" name="Picture 10" descr="ile:Enchoen27n3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1726" y="2125663"/>
            <a:ext cx="2512536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65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200400"/>
            <a:ext cx="8911687" cy="1940010"/>
          </a:xfrm>
        </p:spPr>
        <p:txBody>
          <a:bodyPr/>
          <a:lstStyle/>
          <a:p>
            <a:r>
              <a:rPr lang="en-US" dirty="0" smtClean="0"/>
              <a:t>Leader traits ➡ Leader </a:t>
            </a:r>
            <a:r>
              <a:rPr lang="en-US" dirty="0" err="1" smtClean="0"/>
              <a:t>behaviours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consider yourself to be a leader?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Consider in what way(s) you display Leadership traits or </a:t>
            </a:r>
            <a:r>
              <a:rPr lang="en-US" dirty="0" err="1" smtClean="0"/>
              <a:t>behaviours</a:t>
            </a:r>
            <a:r>
              <a:rPr lang="en-US" dirty="0" smtClean="0"/>
              <a:t> in your work environment.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end of this module, you will be able to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9200" dirty="0" smtClean="0"/>
              <a:t>1. </a:t>
            </a:r>
            <a:r>
              <a:rPr lang="en-GB" sz="9200" i="1" dirty="0" smtClean="0"/>
              <a:t>Understand</a:t>
            </a:r>
            <a:r>
              <a:rPr lang="en-GB" sz="9200" i="1" dirty="0"/>
              <a:t> </a:t>
            </a:r>
            <a:r>
              <a:rPr lang="en-GB" sz="9200" dirty="0" smtClean="0"/>
              <a:t>and </a:t>
            </a:r>
            <a:r>
              <a:rPr lang="en-GB" sz="9200" i="1" dirty="0" smtClean="0"/>
              <a:t>describe</a:t>
            </a:r>
            <a:r>
              <a:rPr lang="en-GB" sz="9200" i="1" dirty="0"/>
              <a:t> </a:t>
            </a:r>
            <a:r>
              <a:rPr lang="en-GB" sz="9200" dirty="0" smtClean="0"/>
              <a:t>the </a:t>
            </a:r>
            <a:r>
              <a:rPr lang="en-GB" sz="9200" u="sng" dirty="0"/>
              <a:t>differences</a:t>
            </a:r>
            <a:r>
              <a:rPr lang="en-GB" sz="9200" dirty="0"/>
              <a:t> between leadership and management. </a:t>
            </a:r>
          </a:p>
          <a:p>
            <a:r>
              <a:rPr lang="en-GB" sz="9200" dirty="0"/>
              <a:t>2. </a:t>
            </a:r>
            <a:r>
              <a:rPr lang="en-GB" sz="9200" i="1" dirty="0" smtClean="0"/>
              <a:t>Describe</a:t>
            </a:r>
            <a:r>
              <a:rPr lang="en-GB" sz="9200" i="1" dirty="0"/>
              <a:t> </a:t>
            </a:r>
            <a:r>
              <a:rPr lang="en-GB" sz="9200" dirty="0" smtClean="0"/>
              <a:t>the </a:t>
            </a:r>
            <a:r>
              <a:rPr lang="en-GB" sz="9200" u="sng" dirty="0"/>
              <a:t>relationship</a:t>
            </a:r>
            <a:r>
              <a:rPr lang="en-GB" sz="9200" dirty="0"/>
              <a:t> between leadership and management. </a:t>
            </a:r>
          </a:p>
          <a:p>
            <a:r>
              <a:rPr lang="en-GB" sz="9200" dirty="0"/>
              <a:t>3. </a:t>
            </a:r>
            <a:r>
              <a:rPr lang="en-GB" sz="9200" i="1" dirty="0" smtClean="0"/>
              <a:t>Describe</a:t>
            </a:r>
            <a:r>
              <a:rPr lang="en-GB" sz="9200" i="1" dirty="0"/>
              <a:t> </a:t>
            </a:r>
            <a:r>
              <a:rPr lang="en-GB" sz="9200" dirty="0" smtClean="0"/>
              <a:t>various </a:t>
            </a:r>
            <a:r>
              <a:rPr lang="en-GB" sz="9200" dirty="0"/>
              <a:t>models of effective leadership in context: </a:t>
            </a:r>
            <a:r>
              <a:rPr lang="en-GB" sz="9200" dirty="0" smtClean="0"/>
              <a:t>transformational</a:t>
            </a:r>
            <a:r>
              <a:rPr lang="en-GB" sz="9200" dirty="0"/>
              <a:t>; </a:t>
            </a:r>
            <a:r>
              <a:rPr lang="en-GB" sz="9200" dirty="0" smtClean="0"/>
              <a:t>transactional</a:t>
            </a:r>
            <a:r>
              <a:rPr lang="en-GB" sz="9200" dirty="0"/>
              <a:t>; collaborative; </a:t>
            </a:r>
            <a:r>
              <a:rPr lang="en-GB" sz="9200" dirty="0" err="1"/>
              <a:t>phronetic</a:t>
            </a:r>
            <a:r>
              <a:rPr lang="en-GB" sz="9200" dirty="0"/>
              <a:t>. </a:t>
            </a:r>
          </a:p>
          <a:p>
            <a:pPr lvl="1"/>
            <a:endParaRPr lang="en-GB" sz="7200" dirty="0"/>
          </a:p>
          <a:p>
            <a:pPr lvl="1"/>
            <a:endParaRPr lang="en-US" sz="7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1701800"/>
            <a:ext cx="4313864" cy="4202044"/>
          </a:xfrm>
        </p:spPr>
        <p:txBody>
          <a:bodyPr>
            <a:noAutofit/>
          </a:bodyPr>
          <a:lstStyle/>
          <a:p>
            <a:r>
              <a:rPr lang="en-GB" sz="2300" dirty="0"/>
              <a:t>4</a:t>
            </a:r>
            <a:r>
              <a:rPr lang="en-GB" sz="2300" dirty="0" smtClean="0"/>
              <a:t>. </a:t>
            </a:r>
            <a:r>
              <a:rPr lang="en-GB" sz="2300" i="1" dirty="0"/>
              <a:t>Understand </a:t>
            </a:r>
            <a:r>
              <a:rPr lang="en-GB" sz="2300" dirty="0"/>
              <a:t>the paradigm of leadership - The Doctor as Team Leader. </a:t>
            </a:r>
          </a:p>
          <a:p>
            <a:r>
              <a:rPr lang="en-GB" sz="2300" dirty="0" smtClean="0"/>
              <a:t>5</a:t>
            </a:r>
            <a:r>
              <a:rPr lang="en-GB" sz="2300" dirty="0"/>
              <a:t>.  </a:t>
            </a:r>
            <a:r>
              <a:rPr lang="en-GB" sz="2300" i="1" dirty="0"/>
              <a:t>Identify </a:t>
            </a:r>
            <a:r>
              <a:rPr lang="en-GB" sz="2300" dirty="0"/>
              <a:t>potential barriers to leadership development and synthesise strategies to </a:t>
            </a:r>
            <a:r>
              <a:rPr lang="en-GB" sz="2300" dirty="0" smtClean="0"/>
              <a:t>resolve (</a:t>
            </a:r>
            <a:r>
              <a:rPr lang="en-GB" sz="2300" dirty="0"/>
              <a:t>mitigate) them.  </a:t>
            </a:r>
            <a:r>
              <a:rPr lang="en-GB" sz="2300" i="1" dirty="0"/>
              <a:t>Then potentiate</a:t>
            </a:r>
            <a:r>
              <a:rPr lang="en-GB" sz="2300" dirty="0"/>
              <a:t> </a:t>
            </a:r>
            <a:r>
              <a:rPr lang="en-GB" sz="2300" dirty="0" smtClean="0"/>
              <a:t>your </a:t>
            </a:r>
            <a:r>
              <a:rPr lang="en-GB" sz="2300" dirty="0"/>
              <a:t>own leadership development in </a:t>
            </a:r>
            <a:r>
              <a:rPr lang="en-GB" sz="2300" dirty="0" smtClean="0"/>
              <a:t>your </a:t>
            </a:r>
            <a:r>
              <a:rPr lang="en-GB" sz="2300" dirty="0"/>
              <a:t>workplace.</a:t>
            </a:r>
          </a:p>
        </p:txBody>
      </p:sp>
    </p:spTree>
    <p:extLst>
      <p:ext uri="{BB962C8B-B14F-4D97-AF65-F5344CB8AC3E}">
        <p14:creationId xmlns:p14="http://schemas.microsoft.com/office/powerpoint/2010/main" val="2360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GB" i="1" dirty="0"/>
              <a:t>Understand </a:t>
            </a:r>
            <a:r>
              <a:rPr lang="en-GB" dirty="0"/>
              <a:t>and </a:t>
            </a:r>
            <a:r>
              <a:rPr lang="en-GB" i="1" dirty="0"/>
              <a:t>describe </a:t>
            </a:r>
            <a:r>
              <a:rPr lang="en-GB" dirty="0"/>
              <a:t>the differences between leadership and management. </a:t>
            </a:r>
            <a:endParaRPr lang="en-GB" dirty="0" smtClean="0"/>
          </a:p>
          <a:p>
            <a:endParaRPr lang="en-GB" dirty="0"/>
          </a:p>
          <a:p>
            <a:pPr lvl="1"/>
            <a:r>
              <a:rPr lang="en-GB" dirty="0" smtClean="0"/>
              <a:t>Models </a:t>
            </a:r>
            <a:r>
              <a:rPr lang="en-GB" dirty="0"/>
              <a:t>of leadership </a:t>
            </a:r>
          </a:p>
          <a:p>
            <a:pPr lvl="1"/>
            <a:r>
              <a:rPr lang="en-GB" dirty="0" smtClean="0"/>
              <a:t>The </a:t>
            </a:r>
            <a:r>
              <a:rPr lang="en-GB" dirty="0"/>
              <a:t>contexts in which each style can be optimally </a:t>
            </a:r>
            <a:r>
              <a:rPr lang="en-GB" dirty="0" smtClean="0"/>
              <a:t>effective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4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vs Leadership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89212" y="1511300"/>
            <a:ext cx="4313864" cy="47117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Managers</a:t>
            </a:r>
          </a:p>
          <a:p>
            <a:endParaRPr lang="en-US" dirty="0"/>
          </a:p>
          <a:p>
            <a:r>
              <a:rPr lang="en-GB" dirty="0" smtClean="0"/>
              <a:t>perform </a:t>
            </a:r>
            <a:r>
              <a:rPr lang="en-GB" i="1" dirty="0"/>
              <a:t>functions</a:t>
            </a:r>
            <a:r>
              <a:rPr lang="en-GB" dirty="0"/>
              <a:t> in </a:t>
            </a:r>
            <a:r>
              <a:rPr lang="en-GB" dirty="0" smtClean="0"/>
              <a:t>organisations.</a:t>
            </a:r>
          </a:p>
          <a:p>
            <a:r>
              <a:rPr lang="en-GB" dirty="0" smtClean="0"/>
              <a:t>generally hold </a:t>
            </a:r>
            <a:r>
              <a:rPr lang="en-GB" dirty="0"/>
              <a:t>a formal title or role.  </a:t>
            </a:r>
            <a:endParaRPr lang="en-GB" dirty="0" smtClean="0"/>
          </a:p>
          <a:p>
            <a:r>
              <a:rPr lang="en-GB" dirty="0" smtClean="0"/>
              <a:t>Concerned </a:t>
            </a:r>
            <a:r>
              <a:rPr lang="en-GB" dirty="0"/>
              <a:t>with planning, organising, coordinating, commanding or controlling the activities of staff, </a:t>
            </a:r>
            <a:endParaRPr lang="en-GB" dirty="0" smtClean="0"/>
          </a:p>
          <a:p>
            <a:r>
              <a:rPr lang="en-GB" dirty="0" smtClean="0"/>
              <a:t>thereby </a:t>
            </a:r>
            <a:r>
              <a:rPr lang="en-GB" dirty="0"/>
              <a:t>providing order and consistency </a:t>
            </a:r>
            <a:endParaRPr lang="en-GB" dirty="0" smtClean="0"/>
          </a:p>
          <a:p>
            <a:r>
              <a:rPr lang="en-GB" dirty="0" smtClean="0"/>
              <a:t>Tend </a:t>
            </a:r>
            <a:r>
              <a:rPr lang="en-GB" dirty="0"/>
              <a:t>to work within existing established paradigm., solve problems and manage people</a:t>
            </a:r>
            <a:r>
              <a:rPr lang="en-GB" dirty="0" smtClean="0"/>
              <a:t>.</a:t>
            </a:r>
          </a:p>
          <a:p>
            <a:r>
              <a:rPr lang="en-GB" dirty="0" smtClean="0"/>
              <a:t>Focus on </a:t>
            </a:r>
            <a:r>
              <a:rPr lang="en-GB" dirty="0"/>
              <a:t>WHAT and </a:t>
            </a:r>
            <a:r>
              <a:rPr lang="en-GB" dirty="0" smtClean="0"/>
              <a:t>HOW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190747" y="1511300"/>
            <a:ext cx="4313864" cy="50419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Leaders</a:t>
            </a:r>
          </a:p>
          <a:p>
            <a:endParaRPr lang="en-US" dirty="0"/>
          </a:p>
          <a:p>
            <a:r>
              <a:rPr lang="en-GB" dirty="0" smtClean="0"/>
              <a:t>influence </a:t>
            </a:r>
            <a:r>
              <a:rPr lang="en-GB" dirty="0"/>
              <a:t>and guide others into pursuing particular objectives or vision of the </a:t>
            </a:r>
            <a:r>
              <a:rPr lang="en-GB" dirty="0" smtClean="0"/>
              <a:t>future</a:t>
            </a:r>
          </a:p>
          <a:p>
            <a:r>
              <a:rPr lang="en-GB" dirty="0" smtClean="0"/>
              <a:t>motivate </a:t>
            </a:r>
            <a:r>
              <a:rPr lang="en-GB" dirty="0"/>
              <a:t>them into wanting to follow, </a:t>
            </a:r>
            <a:endParaRPr lang="en-GB" dirty="0" smtClean="0"/>
          </a:p>
          <a:p>
            <a:r>
              <a:rPr lang="en-GB" dirty="0" smtClean="0"/>
              <a:t>thereby </a:t>
            </a:r>
            <a:r>
              <a:rPr lang="en-GB" dirty="0"/>
              <a:t>producing change and movement. </a:t>
            </a:r>
            <a:endParaRPr lang="en-GB" dirty="0" smtClean="0"/>
          </a:p>
          <a:p>
            <a:r>
              <a:rPr lang="en-GB" dirty="0" smtClean="0"/>
              <a:t>Tend </a:t>
            </a:r>
            <a:r>
              <a:rPr lang="en-GB" dirty="0"/>
              <a:t>to create new paradigms, challenge systems, seek new opportunities and lead people</a:t>
            </a:r>
            <a:r>
              <a:rPr lang="en-GB" dirty="0" smtClean="0"/>
              <a:t>.</a:t>
            </a:r>
          </a:p>
          <a:p>
            <a:r>
              <a:rPr lang="en-GB" dirty="0" smtClean="0"/>
              <a:t>Focus on WHY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1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Describe </a:t>
            </a:r>
            <a:r>
              <a:rPr lang="en-GB" dirty="0"/>
              <a:t>the relationship between leadership and management.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0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Styles</a:t>
            </a:r>
            <a:endParaRPr lang="en-US" dirty="0"/>
          </a:p>
        </p:txBody>
      </p:sp>
      <p:pic>
        <p:nvPicPr>
          <p:cNvPr id="1027" name="Picture 3" descr="tudents collaborating o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38" y="1339222"/>
            <a:ext cx="5599362" cy="29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www.doctorsatsouthportpark.com.au/wp-content/uploads/2017/03/accident-emergency-services-vantre-800x48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31820"/>
            <a:ext cx="5829300" cy="349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82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Describe </a:t>
            </a:r>
            <a:r>
              <a:rPr lang="en-GB" dirty="0"/>
              <a:t>various models of effective leadership in context: transformational; transactional; collaborative; </a:t>
            </a:r>
            <a:r>
              <a:rPr lang="en-GB" dirty="0" err="1"/>
              <a:t>phronetic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Autocratic/Authoritarian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Leader holds all decision making power</a:t>
            </a:r>
          </a:p>
          <a:p>
            <a:r>
              <a:rPr lang="en-GB" dirty="0"/>
              <a:t>P</a:t>
            </a:r>
            <a:r>
              <a:rPr lang="en-GB" dirty="0" smtClean="0"/>
              <a:t>ermits </a:t>
            </a:r>
            <a:r>
              <a:rPr lang="en-GB" dirty="0"/>
              <a:t>quick decision-making, as only one person decides for the whole group and keeps each decision to </a:t>
            </a:r>
            <a:r>
              <a:rPr lang="en-GB" dirty="0" smtClean="0"/>
              <a:t>themselves </a:t>
            </a:r>
            <a:r>
              <a:rPr lang="en-GB" dirty="0"/>
              <a:t>until </a:t>
            </a:r>
            <a:r>
              <a:rPr lang="en-GB" dirty="0" smtClean="0"/>
              <a:t>they feel it </a:t>
            </a:r>
            <a:r>
              <a:rPr lang="en-GB" dirty="0"/>
              <a:t>needs to be shared with the rest of the group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3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Autocratic/Authoritarian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Leader holds all decision making power</a:t>
            </a:r>
          </a:p>
          <a:p>
            <a:r>
              <a:rPr lang="en-GB" dirty="0"/>
              <a:t>P</a:t>
            </a:r>
            <a:r>
              <a:rPr lang="en-GB" dirty="0" smtClean="0"/>
              <a:t>ermits </a:t>
            </a:r>
            <a:r>
              <a:rPr lang="en-GB" dirty="0"/>
              <a:t>quick decision-making, as only one person decides for the whole group and keeps each decision to </a:t>
            </a:r>
            <a:r>
              <a:rPr lang="en-GB" dirty="0" smtClean="0"/>
              <a:t>themselves </a:t>
            </a:r>
            <a:r>
              <a:rPr lang="en-GB" dirty="0"/>
              <a:t>until </a:t>
            </a:r>
            <a:r>
              <a:rPr lang="en-GB" dirty="0" smtClean="0"/>
              <a:t>they feel it </a:t>
            </a:r>
            <a:r>
              <a:rPr lang="en-GB" dirty="0"/>
              <a:t>needs to be shared with the rest of the group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82" name="Picture 10" descr="mage result for scalp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605333"/>
            <a:ext cx="36957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5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Participative/Democratic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eader shares </a:t>
            </a:r>
            <a:r>
              <a:rPr lang="en-GB" dirty="0"/>
              <a:t>the </a:t>
            </a:r>
            <a:r>
              <a:rPr lang="en-GB" dirty="0" smtClean="0"/>
              <a:t>decision-making </a:t>
            </a:r>
            <a:r>
              <a:rPr lang="en-GB" dirty="0"/>
              <a:t>with group members by promoting the interests of the group members and by practicing social equality</a:t>
            </a:r>
            <a:r>
              <a:rPr lang="en-GB" dirty="0" smtClean="0"/>
              <a:t>.</a:t>
            </a:r>
          </a:p>
          <a:p>
            <a:r>
              <a:rPr lang="en-GB" dirty="0" smtClean="0"/>
              <a:t>(Shared leadership)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4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Participative/Democratic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eader shares </a:t>
            </a:r>
            <a:r>
              <a:rPr lang="en-GB" dirty="0"/>
              <a:t>the </a:t>
            </a:r>
            <a:r>
              <a:rPr lang="en-GB" dirty="0" smtClean="0"/>
              <a:t>decision-making </a:t>
            </a:r>
            <a:r>
              <a:rPr lang="en-GB" dirty="0"/>
              <a:t>with group members by promoting the interests of the group members and by practicing social equality</a:t>
            </a:r>
            <a:r>
              <a:rPr lang="en-GB" dirty="0" smtClean="0"/>
              <a:t>.</a:t>
            </a:r>
          </a:p>
          <a:p>
            <a:r>
              <a:rPr lang="en-GB" dirty="0" smtClean="0"/>
              <a:t>(Shared leadership)</a:t>
            </a:r>
            <a:endParaRPr lang="en-US" dirty="0"/>
          </a:p>
        </p:txBody>
      </p:sp>
      <p:pic>
        <p:nvPicPr>
          <p:cNvPr id="2050" name="Picture 2" descr="elated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376" y="1905000"/>
            <a:ext cx="4938135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Task-oriented and relationship-oriented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Task-oriented </a:t>
            </a:r>
            <a:r>
              <a:rPr lang="en-GB" b="1" dirty="0" smtClean="0"/>
              <a:t>leadership</a:t>
            </a:r>
          </a:p>
          <a:p>
            <a:r>
              <a:rPr lang="en-GB" dirty="0"/>
              <a:t>leader is focused on the tasks that need to be performed in order to meet a certain production goal. </a:t>
            </a:r>
            <a:endParaRPr lang="en-GB" dirty="0" smtClean="0"/>
          </a:p>
          <a:p>
            <a:r>
              <a:rPr lang="en-GB" dirty="0" smtClean="0"/>
              <a:t>Task-oriented </a:t>
            </a:r>
            <a:r>
              <a:rPr lang="en-GB" dirty="0"/>
              <a:t>leaders are generally more concerned with producing a step-by-step solution for given problem or goal, strictly making sure these deadlines are met, results and reaching target outcomes.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b="1" dirty="0"/>
              <a:t>Relationship-oriented </a:t>
            </a:r>
            <a:r>
              <a:rPr lang="en-GB" b="1" dirty="0" smtClean="0"/>
              <a:t>leadership</a:t>
            </a:r>
          </a:p>
          <a:p>
            <a:r>
              <a:rPr lang="en-GB" dirty="0"/>
              <a:t>leader is more focused on the relationships amongst the group and is generally more concerned with the overall well-being and satisfaction of group members</a:t>
            </a:r>
            <a:r>
              <a:rPr lang="en-GB" dirty="0" smtClean="0"/>
              <a:t>.</a:t>
            </a:r>
            <a:endParaRPr lang="en-GB" u="sng" baseline="30000" dirty="0"/>
          </a:p>
          <a:p>
            <a:r>
              <a:rPr lang="en-GB" dirty="0" smtClean="0"/>
              <a:t>Relationship-oriented </a:t>
            </a:r>
            <a:r>
              <a:rPr lang="en-GB" dirty="0"/>
              <a:t>leaders emphasize communication within the group, show trust and confidence in group members, and show appreciation for work done.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Transactional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Transformational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6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influence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Consider the power of the people in your </a:t>
            </a:r>
            <a:r>
              <a:rPr lang="en-US" dirty="0" smtClean="0"/>
              <a:t>workplace who might not hold rank, but who strongly influence the tone of their environment.</a:t>
            </a:r>
            <a:endParaRPr lang="en-US" dirty="0"/>
          </a:p>
        </p:txBody>
      </p:sp>
      <p:pic>
        <p:nvPicPr>
          <p:cNvPr id="7170" name="Picture 2" descr="mage result for orderl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94" y="2325688"/>
            <a:ext cx="3810000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5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Emotional intelligence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4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</a:t>
            </a:r>
            <a:r>
              <a:rPr lang="en-US" dirty="0"/>
              <a:t>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Understand </a:t>
            </a:r>
            <a:r>
              <a:rPr lang="en-GB" dirty="0"/>
              <a:t>the paradigm of </a:t>
            </a:r>
            <a:r>
              <a:rPr lang="en-GB" dirty="0" smtClean="0"/>
              <a:t>leadership - Recognise </a:t>
            </a:r>
            <a:r>
              <a:rPr lang="en-GB" dirty="0"/>
              <a:t>an ability to manifest leadership at all levels within a </a:t>
            </a:r>
            <a:r>
              <a:rPr lang="en-GB" dirty="0" smtClean="0"/>
              <a:t>hierarchy -</a:t>
            </a:r>
            <a:r>
              <a:rPr lang="en-GB" dirty="0"/>
              <a:t>  ‘The Doctor as Team Leader’.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Identify </a:t>
            </a:r>
            <a:r>
              <a:rPr lang="en-US" dirty="0"/>
              <a:t>potential barriers to leadership development and </a:t>
            </a:r>
            <a:r>
              <a:rPr lang="en-US" dirty="0" err="1"/>
              <a:t>synthesise</a:t>
            </a:r>
            <a:r>
              <a:rPr lang="en-US" dirty="0"/>
              <a:t> strategies to resolve(mitigate) them.  Then </a:t>
            </a:r>
            <a:r>
              <a:rPr lang="en-US" i="1" dirty="0"/>
              <a:t>potentiate</a:t>
            </a:r>
            <a:r>
              <a:rPr lang="en-US" dirty="0"/>
              <a:t> </a:t>
            </a:r>
            <a:r>
              <a:rPr lang="en-US" dirty="0" smtClean="0"/>
              <a:t>your </a:t>
            </a:r>
            <a:r>
              <a:rPr lang="en-US" dirty="0"/>
              <a:t>own leadership development in their workplace. </a:t>
            </a:r>
            <a:r>
              <a:rPr lang="en-GB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0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leadership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journey pathway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about leadership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0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perceive to be your barriers to Leadership?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PERSONAL</a:t>
            </a:r>
            <a:r>
              <a:rPr lang="en-GB" dirty="0"/>
              <a:t> </a:t>
            </a:r>
          </a:p>
          <a:p>
            <a:r>
              <a:rPr lang="en-GB" dirty="0" smtClean="0"/>
              <a:t>ORGANISATIONAL/CULTURAL</a:t>
            </a:r>
            <a:r>
              <a:rPr lang="en-GB" dirty="0"/>
              <a:t> </a:t>
            </a:r>
          </a:p>
          <a:p>
            <a:r>
              <a:rPr lang="en-GB" dirty="0"/>
              <a:t>COMPETING </a:t>
            </a:r>
            <a:r>
              <a:rPr lang="en-GB" dirty="0" smtClean="0"/>
              <a:t>AGENDAS</a:t>
            </a:r>
            <a:r>
              <a:rPr lang="en-GB" dirty="0"/>
              <a:t> </a:t>
            </a:r>
          </a:p>
          <a:p>
            <a:r>
              <a:rPr lang="en-GB" dirty="0"/>
              <a:t>WIDER </a:t>
            </a:r>
            <a:r>
              <a:rPr lang="en-GB" dirty="0" smtClean="0"/>
              <a:t>AGENDA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1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one thing you are going to try to do differently (or </a:t>
            </a:r>
            <a:r>
              <a:rPr lang="en-US" smtClean="0"/>
              <a:t>more thoughtfully) next </a:t>
            </a:r>
            <a:r>
              <a:rPr lang="en-US" dirty="0" smtClean="0"/>
              <a:t>shift in order to manifest Leadership?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2327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182</TotalTime>
  <Words>1203</Words>
  <Application>Microsoft Macintosh PowerPoint</Application>
  <PresentationFormat>Widescreen</PresentationFormat>
  <Paragraphs>131</Paragraphs>
  <Slides>26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Mangal</vt:lpstr>
      <vt:lpstr>Wingdings 3</vt:lpstr>
      <vt:lpstr>Wisp</vt:lpstr>
      <vt:lpstr>Leadership &amp; Professionalism</vt:lpstr>
      <vt:lpstr>Sun Tzu – Chinese General – The Art of War</vt:lpstr>
      <vt:lpstr>Leader traits ➡ Leader behaviours</vt:lpstr>
      <vt:lpstr>Do you consider yourself to be a leader?</vt:lpstr>
      <vt:lpstr>At the end of this module, you will be able to …</vt:lpstr>
      <vt:lpstr>Objective 1</vt:lpstr>
      <vt:lpstr>Management vs Leadership</vt:lpstr>
      <vt:lpstr>Objective 2</vt:lpstr>
      <vt:lpstr>Leadership Styles</vt:lpstr>
      <vt:lpstr>Objective 3</vt:lpstr>
      <vt:lpstr>Autocratic/Authoritarian</vt:lpstr>
      <vt:lpstr>Autocratic/Authoritarian</vt:lpstr>
      <vt:lpstr>Participative/Democratic</vt:lpstr>
      <vt:lpstr>Participative/Democratic</vt:lpstr>
      <vt:lpstr>Task-oriented and relationship-oriented</vt:lpstr>
      <vt:lpstr>Transactional leadership</vt:lpstr>
      <vt:lpstr>Transformational relationship</vt:lpstr>
      <vt:lpstr>Power and influence</vt:lpstr>
      <vt:lpstr>Emotional intelligence</vt:lpstr>
      <vt:lpstr>Objective 4</vt:lpstr>
      <vt:lpstr>Objective 5</vt:lpstr>
      <vt:lpstr>Developing leadership</vt:lpstr>
      <vt:lpstr>Leadership journey pathway</vt:lpstr>
      <vt:lpstr>Myths about leadership</vt:lpstr>
      <vt:lpstr>What do you perceive to be your barriers to Leadership?</vt:lpstr>
      <vt:lpstr>Reflection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Chris Stapelberg</dc:creator>
  <cp:lastModifiedBy>Suneth Jayasekara</cp:lastModifiedBy>
  <cp:revision>35</cp:revision>
  <dcterms:created xsi:type="dcterms:W3CDTF">2017-08-31T08:14:19Z</dcterms:created>
  <dcterms:modified xsi:type="dcterms:W3CDTF">2018-05-04T01:07:08Z</dcterms:modified>
</cp:coreProperties>
</file>