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57" r:id="rId3"/>
    <p:sldId id="258" r:id="rId4"/>
    <p:sldId id="276" r:id="rId5"/>
    <p:sldId id="270" r:id="rId6"/>
    <p:sldId id="260" r:id="rId7"/>
    <p:sldId id="261" r:id="rId8"/>
    <p:sldId id="278" r:id="rId9"/>
    <p:sldId id="277" r:id="rId10"/>
    <p:sldId id="279" r:id="rId11"/>
    <p:sldId id="280" r:id="rId12"/>
    <p:sldId id="281" r:id="rId13"/>
    <p:sldId id="282" r:id="rId14"/>
    <p:sldId id="262" r:id="rId15"/>
    <p:sldId id="269" r:id="rId16"/>
    <p:sldId id="263" r:id="rId17"/>
    <p:sldId id="268" r:id="rId18"/>
    <p:sldId id="283" r:id="rId19"/>
    <p:sldId id="266" r:id="rId20"/>
    <p:sldId id="264" r:id="rId21"/>
    <p:sldId id="267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>
      <p:cViewPr>
        <p:scale>
          <a:sx n="118" d="100"/>
          <a:sy n="118" d="100"/>
        </p:scale>
        <p:origin x="2024" y="3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4406F09D-ECAA-4E1D-86F8-A13C4BA21B80}" type="datetimeFigureOut">
              <a:rPr lang="en-AU"/>
              <a:pPr>
                <a:defRPr/>
              </a:pPr>
              <a:t>10/02/2018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AU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AU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6544709-2436-4CDB-926D-3E4923B0F2EE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8170836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AU" altLang="en-US"/>
              <a:t>Pre-prepared activity</a:t>
            </a: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5DFCFC9-A98B-4393-A09A-2E5691CA550B}" type="slidenum">
              <a:rPr lang="en-AU" altLang="en-US"/>
              <a:pPr eaLnBrk="1" hangingPunct="1">
                <a:spcBef>
                  <a:spcPct val="0"/>
                </a:spcBef>
              </a:pPr>
              <a:t>3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605834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 altLang="en-US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ECD83AE-CC12-4066-A01A-63E0B77E77C2}" type="slidenum">
              <a:rPr lang="en-AU" altLang="en-US"/>
              <a:pPr eaLnBrk="1" hangingPunct="1">
                <a:spcBef>
                  <a:spcPct val="0"/>
                </a:spcBef>
              </a:pPr>
              <a:t>6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267217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AU" altLang="en-US"/>
              <a:t>On the VIA character strengths survey, what are your top 5 character strengths</a:t>
            </a:r>
          </a:p>
          <a:p>
            <a:pPr eaLnBrk="1" hangingPunct="1">
              <a:spcBef>
                <a:spcPct val="0"/>
              </a:spcBef>
            </a:pPr>
            <a:r>
              <a:rPr lang="en-AU" altLang="en-US"/>
              <a:t>How did your strengths play a part in your STAR response?</a:t>
            </a:r>
          </a:p>
          <a:p>
            <a:pPr eaLnBrk="1" hangingPunct="1">
              <a:spcBef>
                <a:spcPct val="0"/>
              </a:spcBef>
            </a:pPr>
            <a:r>
              <a:rPr lang="en-AU" altLang="en-US"/>
              <a:t>How do you think these character strengths have played a part in your life?</a:t>
            </a: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6E97683-A9E2-4638-806A-FE0F4BAD4D49}" type="slidenum">
              <a:rPr lang="en-AU" altLang="en-US"/>
              <a:pPr eaLnBrk="1" hangingPunct="1">
                <a:spcBef>
                  <a:spcPct val="0"/>
                </a:spcBef>
              </a:pPr>
              <a:t>19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628861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E812D9-0911-4E49-95CD-53AE10B7126D}" type="datetimeFigureOut">
              <a:rPr lang="en-AU"/>
              <a:pPr>
                <a:defRPr/>
              </a:pPr>
              <a:t>10/02/2018</a:t>
            </a:fld>
            <a:endParaRPr lang="en-A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A3F3AA-D759-463C-8D48-B388EF43F774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950252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FFD60E-33F1-4ACB-8D37-36AEAD1199D6}" type="datetimeFigureOut">
              <a:rPr lang="en-AU"/>
              <a:pPr>
                <a:defRPr/>
              </a:pPr>
              <a:t>10/02/2018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01AFD9DA-72E6-463E-AE94-515E13F795B7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722321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A683E5-9A6E-4C07-A915-04CE925337B0}" type="datetimeFigureOut">
              <a:rPr lang="en-AU"/>
              <a:pPr>
                <a:defRPr/>
              </a:pPr>
              <a:t>10/02/2018</a:t>
            </a:fld>
            <a:endParaRPr lang="en-A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C11C0C-3A69-417B-B53A-E3205D82CB7A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43812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3A768E-09EC-4A36-8E9D-A3C9A86A998D}" type="datetimeFigureOut">
              <a:rPr lang="en-AU"/>
              <a:pPr>
                <a:defRPr/>
              </a:pPr>
              <a:t>10/02/2018</a:t>
            </a:fld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7BAE2410-D670-4B19-9AA0-8B399855B78B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591371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EC7993-A7AD-499E-AEC0-DA40B53AC3F0}" type="datetimeFigureOut">
              <a:rPr lang="en-AU"/>
              <a:pPr>
                <a:defRPr/>
              </a:pPr>
              <a:t>10/02/2018</a:t>
            </a:fld>
            <a:endParaRPr lang="en-A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64F853-24D1-4816-9E62-B70FB508EBE3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09017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2FB7D2-8A1E-42AC-B000-A36F458F6ED9}" type="datetimeFigureOut">
              <a:rPr lang="en-AU"/>
              <a:pPr>
                <a:defRPr/>
              </a:pPr>
              <a:t>10/02/2018</a:t>
            </a:fld>
            <a:endParaRPr lang="en-A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5948C0-3B1E-4AD8-B120-1760CD62BD30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902380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039D2-5BEA-4352-9FD7-0D8265254BA5}" type="datetimeFigureOut">
              <a:rPr lang="en-AU"/>
              <a:pPr>
                <a:defRPr/>
              </a:pPr>
              <a:t>10/02/2018</a:t>
            </a:fld>
            <a:endParaRPr lang="en-A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0A27AD-71FE-46CF-9031-C231C4E822C8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134109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4B25AC-408B-492B-A73F-DEAFD8E33790}" type="datetimeFigureOut">
              <a:rPr lang="en-AU"/>
              <a:pPr>
                <a:defRPr/>
              </a:pPr>
              <a:t>10/02/2018</a:t>
            </a:fld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D5CF68-6946-44B3-9762-C839E5F3DA38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47550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DDFD43-F68A-4CF1-9361-C950690C4815}" type="datetimeFigureOut">
              <a:rPr lang="en-AU"/>
              <a:pPr>
                <a:defRPr/>
              </a:pPr>
              <a:t>10/02/2018</a:t>
            </a:fld>
            <a:endParaRPr lang="en-A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B2CB89-F5B9-464B-B95B-6866362BB46C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296720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FCE522-0840-4895-8F60-BCD09BBAA37E}" type="datetimeFigureOut">
              <a:rPr lang="en-AU"/>
              <a:pPr>
                <a:defRPr/>
              </a:pPr>
              <a:t>10/02/2018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BF28F0-3D16-4A6D-918F-90888040BEFC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522730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45DF50-5930-4287-BFE9-69BAEF4AE42B}" type="datetimeFigureOut">
              <a:rPr lang="en-AU"/>
              <a:pPr>
                <a:defRPr/>
              </a:pPr>
              <a:t>10/02/2018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F37DBB-9C1B-4CE3-A12C-A420FC23205C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4027432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defRPr>
            </a:lvl1pPr>
          </a:lstStyle>
          <a:p>
            <a:pPr>
              <a:defRPr/>
            </a:pPr>
            <a:fld id="{A0472A90-1CCB-4372-8CB4-3A0858D2FB0D}" type="datetimeFigureOut">
              <a:rPr lang="en-AU"/>
              <a:pPr>
                <a:defRPr/>
              </a:pPr>
              <a:t>10/02/2018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1">
                <a:solidFill>
                  <a:srgbClr val="7F7F7F"/>
                </a:solidFill>
              </a:defRPr>
            </a:lvl1pPr>
          </a:lstStyle>
          <a:p>
            <a:fld id="{CBBD1CA3-9953-40AD-AC3A-5617E16DC620}" type="slidenum">
              <a:rPr lang="en-AU" altLang="en-US"/>
              <a:pPr/>
              <a:t>‹#›</a:t>
            </a:fld>
            <a:endParaRPr lang="en-A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03" r:id="rId2"/>
    <p:sldLayoutId id="2147483712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13" r:id="rId9"/>
    <p:sldLayoutId id="2147483709" r:id="rId10"/>
    <p:sldLayoutId id="2147483710" r:id="rId11"/>
  </p:sldLayoutIdLst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video" Target="https://www.youtube.com/embed/1qJvS8v0TTI" TargetMode="Externa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itle 2"/>
          <p:cNvSpPr>
            <a:spLocks noGrp="1"/>
          </p:cNvSpPr>
          <p:nvPr>
            <p:ph type="subTitle" idx="1"/>
          </p:nvPr>
        </p:nvSpPr>
        <p:spPr>
          <a:xfrm>
            <a:off x="1473200" y="5053013"/>
            <a:ext cx="5637213" cy="881062"/>
          </a:xfrm>
        </p:spPr>
        <p:txBody>
          <a:bodyPr/>
          <a:lstStyle/>
          <a:p>
            <a:pPr eaLnBrk="1" hangingPunct="1">
              <a:spcAft>
                <a:spcPct val="0"/>
              </a:spcAft>
              <a:buFont typeface="Arial" panose="020B0604020202020204" pitchFamily="34" charset="0"/>
              <a:buNone/>
            </a:pPr>
            <a:endParaRPr lang="en-AU" altLang="en-US"/>
          </a:p>
          <a:p>
            <a:pPr eaLnBrk="1" hangingPunct="1"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AU" altLang="en-US"/>
              <a:t>Bethany Boulton Staff Specialist EM</a:t>
            </a:r>
          </a:p>
        </p:txBody>
      </p:sp>
      <p:sp>
        <p:nvSpPr>
          <p:cNvPr id="205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en-AU" altLang="en-US" dirty="0"/>
              <a:t>Positive Psychology in the ED</a:t>
            </a:r>
          </a:p>
        </p:txBody>
      </p:sp>
      <p:pic>
        <p:nvPicPr>
          <p:cNvPr id="5" name="Picture 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7" t="36128" r="19790" b="39303"/>
          <a:stretch/>
        </p:blipFill>
        <p:spPr bwMode="auto">
          <a:xfrm>
            <a:off x="3259398" y="908720"/>
            <a:ext cx="2291715" cy="7467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1270000" y="4833251"/>
            <a:ext cx="7076246" cy="1143000"/>
          </a:xfrm>
        </p:spPr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en-AU" altLang="en-US"/>
              <a:t>By the end of today….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731838"/>
            <a:ext cx="6400800" cy="3475037"/>
          </a:xfrm>
        </p:spPr>
        <p:txBody>
          <a:bodyPr/>
          <a:lstStyle/>
          <a:p>
            <a:pPr eaLnBrk="1" hangingPunct="1"/>
            <a:r>
              <a:rPr lang="en-AU" altLang="en-US"/>
              <a:t>Describe the dimensions and scope of PP</a:t>
            </a:r>
          </a:p>
          <a:p>
            <a:pPr eaLnBrk="1" hangingPunct="1"/>
            <a:endParaRPr lang="en-AU" altLang="en-US"/>
          </a:p>
          <a:p>
            <a:pPr eaLnBrk="1" hangingPunct="1"/>
            <a:r>
              <a:rPr lang="en-AU" altLang="en-US"/>
              <a:t>Explain Seligman’s PERMA model</a:t>
            </a:r>
          </a:p>
          <a:p>
            <a:pPr eaLnBrk="1" hangingPunct="1"/>
            <a:endParaRPr lang="en-AU" altLang="en-US"/>
          </a:p>
          <a:p>
            <a:pPr eaLnBrk="1" hangingPunct="1"/>
            <a:r>
              <a:rPr lang="en-AU" altLang="en-US"/>
              <a:t>Explain the role of positive emotions in psychological wellbeing and health</a:t>
            </a:r>
          </a:p>
          <a:p>
            <a:pPr eaLnBrk="1" hangingPunct="1"/>
            <a:endParaRPr lang="en-AU" altLang="en-US"/>
          </a:p>
          <a:p>
            <a:pPr eaLnBrk="1" hangingPunct="1"/>
            <a:r>
              <a:rPr lang="en-AU" altLang="en-US"/>
              <a:t>Identify and explain your character strengths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</p:spPr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en-AU" altLang="en-US"/>
              <a:t>Preparation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731838"/>
            <a:ext cx="6400800" cy="3475037"/>
          </a:xfrm>
        </p:spPr>
        <p:txBody>
          <a:bodyPr rtlCol="0">
            <a:normAutofit/>
          </a:bodyPr>
          <a:lstStyle/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endParaRPr lang="en-AU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endParaRPr lang="en-AU" altLang="en-US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en-AU" alt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VIA Character Strengths survey</a:t>
            </a: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endParaRPr lang="en-AU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" indent="0" eaLnBrk="1" fontAlgn="auto" hangingPunct="1"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endParaRPr lang="en-AU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3868D40-253E-FF40-8035-E71B90526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026" y="4833057"/>
            <a:ext cx="7804271" cy="1143000"/>
          </a:xfrm>
        </p:spPr>
        <p:txBody>
          <a:bodyPr/>
          <a:lstStyle/>
          <a:p>
            <a:r>
              <a:rPr lang="en-AU" dirty="0"/>
              <a:t>Confidentiality agreement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430954F-AA49-9F4B-9112-E85A912DC1C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6178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5696" y="4797152"/>
            <a:ext cx="6511925" cy="1143000"/>
          </a:xfrm>
        </p:spPr>
        <p:txBody>
          <a:bodyPr/>
          <a:lstStyle/>
          <a:p>
            <a:pPr marL="0" indent="0" eaLnBrk="1" hangingPunct="1">
              <a:buFont typeface="Georgia" panose="02040502050405020303" pitchFamily="18" charset="0"/>
              <a:buNone/>
              <a:defRPr/>
            </a:pPr>
            <a:r>
              <a:rPr lang="en-AU" dirty="0"/>
              <a:t/>
            </a:r>
            <a:br>
              <a:rPr lang="en-AU" dirty="0"/>
            </a:br>
            <a:r>
              <a:rPr lang="en-AU" sz="3200" dirty="0"/>
              <a:t>What is Positive Psychology</a:t>
            </a:r>
          </a:p>
        </p:txBody>
      </p:sp>
      <p:pic>
        <p:nvPicPr>
          <p:cNvPr id="8195" name="1qJvS8v0TTI"/>
          <p:cNvPicPr>
            <a:picLocks noGrp="1" noRot="1" noChangeAspect="1"/>
          </p:cNvPicPr>
          <p:nvPr>
            <p:ph sz="quarter" idx="13"/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333375"/>
            <a:ext cx="8577263" cy="4967288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1059681" y="4922232"/>
            <a:ext cx="7634400" cy="1143000"/>
          </a:xfrm>
        </p:spPr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en-AU" altLang="en-US" dirty="0"/>
              <a:t>Why Positive Psychology?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731838"/>
            <a:ext cx="6400800" cy="3475037"/>
          </a:xfrm>
        </p:spPr>
        <p:txBody>
          <a:bodyPr/>
          <a:lstStyle/>
          <a:p>
            <a:pPr eaLnBrk="1" hangingPunct="1"/>
            <a:endParaRPr lang="en-AU" altLang="en-US" sz="2800"/>
          </a:p>
          <a:p>
            <a:pPr eaLnBrk="1" hangingPunct="1"/>
            <a:r>
              <a:rPr lang="en-AU" altLang="en-US" sz="2800"/>
              <a:t>Part of a self care program</a:t>
            </a:r>
          </a:p>
          <a:p>
            <a:pPr eaLnBrk="1" hangingPunct="1"/>
            <a:endParaRPr lang="en-AU" altLang="en-US" sz="2800"/>
          </a:p>
          <a:p>
            <a:pPr eaLnBrk="1" hangingPunct="1"/>
            <a:r>
              <a:rPr lang="en-AU" altLang="en-US" sz="2800"/>
              <a:t>Improve resilience</a:t>
            </a:r>
          </a:p>
          <a:p>
            <a:pPr eaLnBrk="1" hangingPunct="1"/>
            <a:endParaRPr lang="en-AU" altLang="en-US" sz="2800"/>
          </a:p>
          <a:p>
            <a:pPr eaLnBrk="1" hangingPunct="1"/>
            <a:r>
              <a:rPr lang="en-AU" altLang="en-US" sz="2800"/>
              <a:t>Decreased burnout</a:t>
            </a:r>
          </a:p>
          <a:p>
            <a:pPr eaLnBrk="1" hangingPunct="1"/>
            <a:endParaRPr lang="en-AU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1502079" y="5043569"/>
            <a:ext cx="6512511" cy="1143000"/>
          </a:xfrm>
        </p:spPr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en-AU" altLang="en-US" dirty="0"/>
              <a:t>PERMA Model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731838"/>
            <a:ext cx="6400800" cy="3475037"/>
          </a:xfrm>
        </p:spPr>
        <p:txBody>
          <a:bodyPr rtlCol="0">
            <a:noAutofit/>
          </a:bodyPr>
          <a:lstStyle/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en-AU" altLang="en-US" sz="2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Positive Emotion</a:t>
            </a: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endParaRPr lang="en-AU" altLang="en-US" sz="2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en-AU" altLang="en-US" sz="2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Engagement</a:t>
            </a: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endParaRPr lang="en-AU" altLang="en-US" sz="2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en-AU" altLang="en-US" sz="2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Relationships</a:t>
            </a: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endParaRPr lang="en-AU" altLang="en-US" sz="2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en-AU" altLang="en-US" sz="2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Meaning</a:t>
            </a: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endParaRPr lang="en-AU" altLang="en-US" sz="2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en-AU" altLang="en-US" sz="2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Accomplishment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01E06CD-1A5B-BA46-9B61-CAF5C191E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6242" y="5346942"/>
            <a:ext cx="5199558" cy="881720"/>
          </a:xfrm>
        </p:spPr>
        <p:txBody>
          <a:bodyPr/>
          <a:lstStyle/>
          <a:p>
            <a:r>
              <a:rPr lang="en-AU" dirty="0"/>
              <a:t>Positive emotion</a:t>
            </a:r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3E58D433-198E-BD42-AC4D-D8B90723DED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969" y="157506"/>
            <a:ext cx="7116692" cy="474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022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1B1D2CF-87BE-3A45-A62F-E92D2F85B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875" y="5371210"/>
            <a:ext cx="6511925" cy="994967"/>
          </a:xfrm>
        </p:spPr>
        <p:txBody>
          <a:bodyPr/>
          <a:lstStyle/>
          <a:p>
            <a:r>
              <a:rPr lang="en-AU" dirty="0"/>
              <a:t>Engagement</a:t>
            </a:r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E5F88E64-7FF6-1B46-A4CC-3FF9885B257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860" y="165596"/>
            <a:ext cx="7038657" cy="469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1717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A6F085E-70AE-E846-8495-8A07B8B0C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8663" y="5391691"/>
            <a:ext cx="6511925" cy="1143000"/>
          </a:xfrm>
        </p:spPr>
        <p:txBody>
          <a:bodyPr/>
          <a:lstStyle/>
          <a:p>
            <a:r>
              <a:rPr lang="en-AU" dirty="0"/>
              <a:t>Relationships</a:t>
            </a:r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18227F43-ABD4-AF47-B68A-EAC63F348B6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43" y="323309"/>
            <a:ext cx="8491714" cy="4449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8185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D38E92C-D01A-B149-BFB6-B968F90AB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875" y="5492548"/>
            <a:ext cx="6511925" cy="1011146"/>
          </a:xfrm>
        </p:spPr>
        <p:txBody>
          <a:bodyPr/>
          <a:lstStyle/>
          <a:p>
            <a:r>
              <a:rPr lang="en-AU" dirty="0"/>
              <a:t>Meaning</a:t>
            </a:r>
            <a:endParaRPr lang="en-US" dirty="0"/>
          </a:p>
        </p:txBody>
      </p:sp>
      <p:pic>
        <p:nvPicPr>
          <p:cNvPr id="6" name="Picture 6">
            <a:extLst>
              <a:ext uri="{FF2B5EF4-FFF2-40B4-BE49-F238E27FC236}">
                <a16:creationId xmlns="" xmlns:a16="http://schemas.microsoft.com/office/drawing/2014/main" id="{6D266468-31DE-8641-8427-A05007D2338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415" y="140553"/>
            <a:ext cx="5157170" cy="5189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5169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4C752D5-AAEE-2444-B97C-0AB34BA54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7696" y="5229427"/>
            <a:ext cx="6511925" cy="1143000"/>
          </a:xfrm>
        </p:spPr>
        <p:txBody>
          <a:bodyPr/>
          <a:lstStyle/>
          <a:p>
            <a:r>
              <a:rPr lang="en-AU" dirty="0"/>
              <a:t>Accomplishment</a:t>
            </a:r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10315A84-34E7-604B-B4DD-130ADA0711C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14" y="173685"/>
            <a:ext cx="8459646" cy="4758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733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F35FC89-C57F-4C44-8493-11746DFB6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1911" y="5330763"/>
            <a:ext cx="7282883" cy="941003"/>
          </a:xfrm>
        </p:spPr>
        <p:txBody>
          <a:bodyPr/>
          <a:lstStyle/>
          <a:p>
            <a:r>
              <a:rPr lang="en-AU" dirty="0"/>
              <a:t>Broaden &amp; Build Theory</a:t>
            </a:r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D801258F-C0A4-3041-8C61-931681CECC4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230" y="586234"/>
            <a:ext cx="6648783" cy="4073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16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566241" y="5100193"/>
            <a:ext cx="8372293" cy="1143000"/>
          </a:xfrm>
        </p:spPr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en-AU" altLang="en-US" dirty="0"/>
              <a:t>Positive Emotions &amp; Health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731838"/>
            <a:ext cx="3346450" cy="3475037"/>
          </a:xfrm>
        </p:spPr>
        <p:txBody>
          <a:bodyPr rtlCol="0">
            <a:normAutofit/>
          </a:bodyPr>
          <a:lstStyle/>
          <a:p>
            <a:pPr indent="-18288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en-AU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Joy </a:t>
            </a:r>
          </a:p>
          <a:p>
            <a:pPr indent="-18288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en-AU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Gratitude </a:t>
            </a:r>
          </a:p>
          <a:p>
            <a:pPr indent="-18288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en-AU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Serenity </a:t>
            </a:r>
          </a:p>
          <a:p>
            <a:pPr indent="-18288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en-AU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Interest </a:t>
            </a:r>
          </a:p>
          <a:p>
            <a:pPr indent="-18288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en-AU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Hope </a:t>
            </a:r>
          </a:p>
          <a:p>
            <a:pPr marL="45720" indent="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r>
              <a:rPr lang="en-A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</p:txBody>
      </p:sp>
      <p:sp>
        <p:nvSpPr>
          <p:cNvPr id="12292" name="Content Placeholder 1"/>
          <p:cNvSpPr>
            <a:spLocks noGrp="1"/>
          </p:cNvSpPr>
          <p:nvPr>
            <p:ph sz="quarter" idx="14"/>
          </p:nvPr>
        </p:nvSpPr>
        <p:spPr>
          <a:xfrm>
            <a:off x="4645025" y="731838"/>
            <a:ext cx="3346450" cy="3475037"/>
          </a:xfrm>
        </p:spPr>
        <p:txBody>
          <a:bodyPr/>
          <a:lstStyle/>
          <a:p>
            <a:pPr eaLnBrk="1" hangingPunct="1"/>
            <a:r>
              <a:rPr lang="en-AU" altLang="en-US" sz="3200"/>
              <a:t>Pride</a:t>
            </a:r>
          </a:p>
          <a:p>
            <a:pPr eaLnBrk="1" hangingPunct="1"/>
            <a:r>
              <a:rPr lang="en-AU" altLang="en-US" sz="3200"/>
              <a:t>Amusement</a:t>
            </a:r>
          </a:p>
          <a:p>
            <a:pPr eaLnBrk="1" hangingPunct="1"/>
            <a:r>
              <a:rPr lang="en-AU" altLang="en-US" sz="3200"/>
              <a:t>Inspiration</a:t>
            </a:r>
          </a:p>
          <a:p>
            <a:pPr eaLnBrk="1" hangingPunct="1"/>
            <a:r>
              <a:rPr lang="en-AU" altLang="en-US" sz="3200"/>
              <a:t>Awe</a:t>
            </a:r>
          </a:p>
          <a:p>
            <a:pPr eaLnBrk="1" hangingPunct="1"/>
            <a:r>
              <a:rPr lang="en-AU" altLang="en-US" sz="3200"/>
              <a:t>Love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655223" y="5119031"/>
            <a:ext cx="8248819" cy="1209361"/>
          </a:xfrm>
        </p:spPr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en-AU" altLang="en-US" dirty="0"/>
              <a:t>Positive Emotions &amp; Health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731838"/>
            <a:ext cx="6400800" cy="3475037"/>
          </a:xfrm>
        </p:spPr>
        <p:txBody>
          <a:bodyPr/>
          <a:lstStyle/>
          <a:p>
            <a:pPr eaLnBrk="1" hangingPunct="1"/>
            <a:endParaRPr lang="en-AU" altLang="en-US" sz="3200" dirty="0"/>
          </a:p>
          <a:p>
            <a:pPr eaLnBrk="1" hangingPunct="1"/>
            <a:r>
              <a:rPr lang="en-AU" altLang="en-US" sz="3200" dirty="0"/>
              <a:t>Positive immune effects</a:t>
            </a:r>
          </a:p>
          <a:p>
            <a:pPr eaLnBrk="1" hangingPunct="1"/>
            <a:r>
              <a:rPr lang="en-AU" altLang="en-US" sz="3200" dirty="0"/>
              <a:t>Reduced CV disease</a:t>
            </a:r>
          </a:p>
          <a:p>
            <a:pPr eaLnBrk="1" hangingPunct="1"/>
            <a:r>
              <a:rPr lang="en-AU" altLang="en-US" sz="3200" dirty="0"/>
              <a:t>Longevity</a:t>
            </a:r>
          </a:p>
          <a:p>
            <a:pPr eaLnBrk="1" hangingPunct="1"/>
            <a:r>
              <a:rPr lang="en-AU" altLang="en-US" sz="3200" dirty="0"/>
              <a:t>Psychological health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1655773" y="4983162"/>
            <a:ext cx="6512511" cy="1143000"/>
          </a:xfrm>
        </p:spPr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en-AU" altLang="en-US"/>
              <a:t>The evidence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731838"/>
            <a:ext cx="6400800" cy="3475037"/>
          </a:xfrm>
        </p:spPr>
        <p:txBody>
          <a:bodyPr rtlCol="0">
            <a:normAutofit/>
          </a:bodyPr>
          <a:lstStyle/>
          <a:p>
            <a:pPr marL="45720" indent="0" eaLnBrk="1" fontAlgn="auto" hangingPunct="1"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endParaRPr lang="en-AU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Isen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– An Influence of Positive Affect on Decision Making in Complex Situation: Theoretical Issues With Practical Implications</a:t>
            </a: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en-AU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Cohen</a:t>
            </a:r>
            <a:r>
              <a:rPr lang="en-AU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– Positive emotional style predicts resistance to illness after experimental exposure to rhinovirus or influenza a virus</a:t>
            </a: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en-AU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Danner </a:t>
            </a:r>
            <a:r>
              <a:rPr lang="en-AU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– Positive Emotions in Early Life and Longevity</a:t>
            </a:r>
            <a:endParaRPr lang="en-AU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endParaRPr lang="en-AU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1817557" y="5067837"/>
            <a:ext cx="6512511" cy="1143000"/>
          </a:xfrm>
        </p:spPr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en-AU" altLang="en-US" dirty="0"/>
              <a:t>Virtues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731838"/>
            <a:ext cx="3346450" cy="3475037"/>
          </a:xfrm>
        </p:spPr>
        <p:txBody>
          <a:bodyPr/>
          <a:lstStyle/>
          <a:p>
            <a:pPr eaLnBrk="1" hangingPunct="1"/>
            <a:endParaRPr lang="en-AU" altLang="en-US" sz="3200" dirty="0"/>
          </a:p>
          <a:p>
            <a:pPr eaLnBrk="1" hangingPunct="1"/>
            <a:endParaRPr lang="en-AU" altLang="en-US" sz="3200" dirty="0"/>
          </a:p>
          <a:p>
            <a:pPr eaLnBrk="1" hangingPunct="1"/>
            <a:r>
              <a:rPr lang="en-AU" altLang="en-US" sz="3200" dirty="0"/>
              <a:t>Wisdom</a:t>
            </a:r>
          </a:p>
          <a:p>
            <a:pPr eaLnBrk="1" hangingPunct="1"/>
            <a:r>
              <a:rPr lang="en-AU" altLang="en-US" sz="3200" dirty="0"/>
              <a:t>Courage</a:t>
            </a:r>
          </a:p>
          <a:p>
            <a:pPr eaLnBrk="1" hangingPunct="1"/>
            <a:r>
              <a:rPr lang="en-AU" altLang="en-US" sz="3200" dirty="0"/>
              <a:t>Humanity</a:t>
            </a:r>
          </a:p>
        </p:txBody>
      </p:sp>
      <p:sp>
        <p:nvSpPr>
          <p:cNvPr id="17412" name="Content Placeholder 1"/>
          <p:cNvSpPr>
            <a:spLocks noGrp="1"/>
          </p:cNvSpPr>
          <p:nvPr>
            <p:ph sz="quarter" idx="14"/>
          </p:nvPr>
        </p:nvSpPr>
        <p:spPr>
          <a:xfrm>
            <a:off x="4645025" y="731838"/>
            <a:ext cx="3346450" cy="3475037"/>
          </a:xfrm>
        </p:spPr>
        <p:txBody>
          <a:bodyPr/>
          <a:lstStyle/>
          <a:p>
            <a:pPr eaLnBrk="1" hangingPunct="1"/>
            <a:endParaRPr lang="en-AU" altLang="en-US" sz="3200" dirty="0"/>
          </a:p>
          <a:p>
            <a:pPr eaLnBrk="1" hangingPunct="1"/>
            <a:endParaRPr lang="en-AU" altLang="en-US" sz="3200" dirty="0"/>
          </a:p>
          <a:p>
            <a:pPr eaLnBrk="1" hangingPunct="1"/>
            <a:r>
              <a:rPr lang="en-AU" altLang="en-US" sz="3200" dirty="0"/>
              <a:t>Justice</a:t>
            </a:r>
          </a:p>
          <a:p>
            <a:pPr eaLnBrk="1" hangingPunct="1"/>
            <a:r>
              <a:rPr lang="en-AU" altLang="en-US" sz="3200" dirty="0"/>
              <a:t>Temperance</a:t>
            </a:r>
          </a:p>
          <a:p>
            <a:pPr eaLnBrk="1" hangingPunct="1"/>
            <a:r>
              <a:rPr lang="en-AU" altLang="en-US" sz="3200" dirty="0"/>
              <a:t>Transcendence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B690A47-2E70-E043-A6E4-871E41912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5941F0F6-A907-B34C-9695-0205ED72A03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210" y="157507"/>
            <a:ext cx="8618273" cy="6462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1217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1752843" y="5067837"/>
            <a:ext cx="6512511" cy="1143000"/>
          </a:xfrm>
        </p:spPr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en-AU" altLang="en-US"/>
              <a:t>Activity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731838"/>
            <a:ext cx="6400800" cy="3475037"/>
          </a:xfrm>
        </p:spPr>
        <p:txBody>
          <a:bodyPr/>
          <a:lstStyle/>
          <a:p>
            <a:pPr eaLnBrk="1" hangingPunct="1"/>
            <a:endParaRPr lang="en-AU" altLang="en-US" sz="2800" dirty="0"/>
          </a:p>
          <a:p>
            <a:pPr eaLnBrk="1" hangingPunct="1"/>
            <a:r>
              <a:rPr lang="en-AU" altLang="en-US" sz="2800" dirty="0"/>
              <a:t>Top 5 character strengths?</a:t>
            </a:r>
          </a:p>
          <a:p>
            <a:pPr eaLnBrk="1" hangingPunct="1"/>
            <a:endParaRPr lang="en-AU" altLang="en-US" sz="2800" dirty="0"/>
          </a:p>
          <a:p>
            <a:pPr eaLnBrk="1" hangingPunct="1"/>
            <a:r>
              <a:rPr lang="en-AU" altLang="en-US" sz="2800" dirty="0"/>
              <a:t>How can you apply these at work?</a:t>
            </a:r>
          </a:p>
          <a:p>
            <a:pPr eaLnBrk="1" hangingPunct="1"/>
            <a:endParaRPr lang="en-AU" altLang="en-US" sz="2800" dirty="0"/>
          </a:p>
          <a:p>
            <a:pPr eaLnBrk="1" hangingPunct="1"/>
            <a:r>
              <a:rPr lang="en-AU" altLang="en-US" sz="2800" dirty="0"/>
              <a:t>Your life?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1833735" y="5164906"/>
            <a:ext cx="6512511" cy="1143000"/>
          </a:xfrm>
        </p:spPr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en-AU" altLang="en-US"/>
              <a:t>Application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731838"/>
            <a:ext cx="6400800" cy="3475037"/>
          </a:xfrm>
        </p:spPr>
        <p:txBody>
          <a:bodyPr/>
          <a:lstStyle/>
          <a:p>
            <a:pPr eaLnBrk="1" hangingPunct="1">
              <a:defRPr/>
            </a:pPr>
            <a:r>
              <a:rPr lang="en-AU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Seligman</a:t>
            </a:r>
            <a:r>
              <a:rPr lang="en-AU" alt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– Positive Psychology Progress Empirical Validation of Interventions</a:t>
            </a:r>
          </a:p>
          <a:p>
            <a:pPr eaLnBrk="1" hangingPunct="1">
              <a:defRPr/>
            </a:pPr>
            <a:endParaRPr lang="en-AU" altLang="en-US" sz="2400" dirty="0"/>
          </a:p>
          <a:p>
            <a:pPr eaLnBrk="1" hangingPunct="1">
              <a:defRPr/>
            </a:pPr>
            <a:r>
              <a:rPr lang="en-AU" altLang="en-US" sz="2400" dirty="0"/>
              <a:t>What went well</a:t>
            </a:r>
          </a:p>
          <a:p>
            <a:pPr eaLnBrk="1" hangingPunct="1">
              <a:defRPr/>
            </a:pPr>
            <a:endParaRPr lang="en-AU" altLang="en-US" sz="2400" dirty="0"/>
          </a:p>
          <a:p>
            <a:pPr eaLnBrk="1" hangingPunct="1">
              <a:defRPr/>
            </a:pPr>
            <a:r>
              <a:rPr lang="en-AU" altLang="en-US" sz="2400" dirty="0"/>
              <a:t>Three Blessings</a:t>
            </a:r>
          </a:p>
          <a:p>
            <a:pPr eaLnBrk="1" hangingPunct="1">
              <a:defRPr/>
            </a:pPr>
            <a:endParaRPr lang="en-AU" altLang="en-US" sz="2400" dirty="0"/>
          </a:p>
          <a:p>
            <a:pPr eaLnBrk="1" hangingPunct="1">
              <a:defRPr/>
            </a:pPr>
            <a:r>
              <a:rPr lang="en-AU" altLang="en-US" sz="2400" dirty="0"/>
              <a:t>Gratitude Visit</a:t>
            </a:r>
          </a:p>
          <a:p>
            <a:pPr eaLnBrk="1" hangingPunct="1">
              <a:defRPr/>
            </a:pPr>
            <a:endParaRPr lang="en-AU" alt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1801378" y="5350958"/>
            <a:ext cx="6512511" cy="1143000"/>
          </a:xfrm>
        </p:spPr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en-AU" altLang="en-US"/>
              <a:t>Challenge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731838"/>
            <a:ext cx="6400800" cy="3475037"/>
          </a:xfrm>
        </p:spPr>
        <p:txBody>
          <a:bodyPr/>
          <a:lstStyle/>
          <a:p>
            <a:pPr eaLnBrk="1" hangingPunct="1"/>
            <a:r>
              <a:rPr lang="en-AU" altLang="en-US" sz="3200"/>
              <a:t>Use your signature strength</a:t>
            </a:r>
          </a:p>
          <a:p>
            <a:pPr eaLnBrk="1" hangingPunct="1"/>
            <a:endParaRPr lang="en-AU" altLang="en-US" sz="3200"/>
          </a:p>
          <a:p>
            <a:pPr eaLnBrk="1" hangingPunct="1"/>
            <a:r>
              <a:rPr lang="en-AU" altLang="en-US" sz="3200"/>
              <a:t>Gratitude visit</a:t>
            </a:r>
          </a:p>
          <a:p>
            <a:pPr eaLnBrk="1" hangingPunct="1"/>
            <a:endParaRPr lang="en-AU" altLang="en-US" sz="3200"/>
          </a:p>
          <a:p>
            <a:pPr eaLnBrk="1" hangingPunct="1"/>
            <a:r>
              <a:rPr lang="en-AU" altLang="en-US" sz="3200"/>
              <a:t>Three Blessings </a:t>
            </a:r>
          </a:p>
          <a:p>
            <a:pPr eaLnBrk="1" hangingPunct="1"/>
            <a:endParaRPr lang="en-AU" altLang="en-US" sz="3200"/>
          </a:p>
          <a:p>
            <a:pPr eaLnBrk="1" hangingPunct="1"/>
            <a:r>
              <a:rPr lang="en-AU" altLang="en-US" sz="3200"/>
              <a:t>What went well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613</TotalTime>
  <Words>258</Words>
  <Application>Microsoft Macintosh PowerPoint</Application>
  <PresentationFormat>On-screen Show (4:3)</PresentationFormat>
  <Paragraphs>104</Paragraphs>
  <Slides>21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Georgia</vt:lpstr>
      <vt:lpstr>Trebuchet MS</vt:lpstr>
      <vt:lpstr>Slipstream</vt:lpstr>
      <vt:lpstr>Positive Psychology in the ED</vt:lpstr>
      <vt:lpstr>By the end of today….</vt:lpstr>
      <vt:lpstr>Preparation</vt:lpstr>
      <vt:lpstr>Confidentiality agreement</vt:lpstr>
      <vt:lpstr> What is Positive Psychology</vt:lpstr>
      <vt:lpstr>Why Positive Psychology?</vt:lpstr>
      <vt:lpstr>PERMA Model</vt:lpstr>
      <vt:lpstr>Positive emotion</vt:lpstr>
      <vt:lpstr>Engagement</vt:lpstr>
      <vt:lpstr>Relationships</vt:lpstr>
      <vt:lpstr>Meaning</vt:lpstr>
      <vt:lpstr>Accomplishment</vt:lpstr>
      <vt:lpstr>Broaden &amp; Build Theory</vt:lpstr>
      <vt:lpstr>Positive Emotions &amp; Health</vt:lpstr>
      <vt:lpstr>Positive Emotions &amp; Health</vt:lpstr>
      <vt:lpstr>The evidence</vt:lpstr>
      <vt:lpstr>Virtues</vt:lpstr>
      <vt:lpstr>PowerPoint Presentation</vt:lpstr>
      <vt:lpstr>Activity</vt:lpstr>
      <vt:lpstr>Application</vt:lpstr>
      <vt:lpstr>Challenge</vt:lpstr>
    </vt:vector>
  </TitlesOfParts>
  <Company>Queensland Health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Positive Psychology in the ED</dc:title>
  <dc:creator>Bethany Ann Boullton</dc:creator>
  <cp:lastModifiedBy>Suneth Jayasekara</cp:lastModifiedBy>
  <cp:revision>26</cp:revision>
  <dcterms:created xsi:type="dcterms:W3CDTF">2017-05-08T23:14:29Z</dcterms:created>
  <dcterms:modified xsi:type="dcterms:W3CDTF">2018-02-10T11:50:39Z</dcterms:modified>
</cp:coreProperties>
</file>