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33" r:id="rId2"/>
    <p:sldId id="296" r:id="rId3"/>
    <p:sldId id="337" r:id="rId4"/>
    <p:sldId id="325" r:id="rId5"/>
    <p:sldId id="336" r:id="rId6"/>
    <p:sldId id="323" r:id="rId7"/>
    <p:sldId id="324" r:id="rId8"/>
    <p:sldId id="334" r:id="rId9"/>
    <p:sldId id="299" r:id="rId10"/>
    <p:sldId id="340" r:id="rId11"/>
    <p:sldId id="300" r:id="rId12"/>
    <p:sldId id="338" r:id="rId13"/>
    <p:sldId id="339" r:id="rId14"/>
    <p:sldId id="306" r:id="rId15"/>
    <p:sldId id="335" r:id="rId16"/>
    <p:sldId id="326" r:id="rId17"/>
    <p:sldId id="342" r:id="rId18"/>
    <p:sldId id="341" r:id="rId19"/>
    <p:sldId id="315" r:id="rId20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6"/>
    <p:restoredTop sz="79037"/>
  </p:normalViewPr>
  <p:slideViewPr>
    <p:cSldViewPr>
      <p:cViewPr varScale="1">
        <p:scale>
          <a:sx n="86" d="100"/>
          <a:sy n="86" d="100"/>
        </p:scale>
        <p:origin x="169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62C50E-7888-1731-33F9-279913BF1E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19980-DF54-4505-74FD-DBFBEBD768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C9B0BF1D-E73A-C14B-9F75-F9F92A78D9CB}" type="datetime1">
              <a:rPr lang="en-US" altLang="en-US"/>
              <a:pPr>
                <a:defRPr/>
              </a:pPr>
              <a:t>3/26/23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DE21D1-91A7-ECAA-42D7-E75CC9B5DC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9164E-E73C-1079-F706-EB91CAF940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B059A1A-00B5-3543-AE4D-AAE17866DE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846459-93AA-5E68-D6F1-F7B3BBC98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96E60-B6DA-B33A-704E-CCFC5BE1572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BCD6F335-31D8-0D44-9F10-00DA52415D7F}" type="datetime1">
              <a:rPr lang="en-US" altLang="en-US"/>
              <a:pPr>
                <a:defRPr/>
              </a:pPr>
              <a:t>3/26/23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5B3DAB-B193-CE37-99DB-ECC72210EC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x-non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138C2B2-F297-4B9D-0F3A-D9298CAB9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3DF90-ACB0-C23A-870E-89B2746C86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97238-C772-A381-FBAF-519BB7CE1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2F680B5-139A-2342-B906-EE28770420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Reflective practice is more than just looking back at the events in the past.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a way to be more intentional in the future. It is the ability to reflect on your actions in a process of ongoing learning. 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 the ability to reflect on your actions is a really important tool for ongoing learning and for processing our experiences. 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F680B5-139A-2342-B906-EE28770420A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0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8E008EA6-0066-05D3-137F-8C88E628C8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13905897-EF1E-FC60-CD24-34335285B1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Reference for picture https://</a:t>
            </a:r>
            <a:r>
              <a:rPr lang="en-US" altLang="en-US" dirty="0" err="1">
                <a:ea typeface="ＭＳ Ｐゴシック" panose="020B0600070205080204" pitchFamily="34" charset="-128"/>
              </a:rPr>
              <a:t>pixabay.com</a:t>
            </a:r>
            <a:r>
              <a:rPr lang="en-US" altLang="en-US" dirty="0">
                <a:ea typeface="ＭＳ Ｐゴシック" panose="020B0600070205080204" pitchFamily="34" charset="-128"/>
              </a:rPr>
              <a:t>/</a:t>
            </a:r>
            <a:r>
              <a:rPr lang="en-US" altLang="en-US" dirty="0" err="1">
                <a:ea typeface="ＭＳ Ｐゴシック" panose="020B0600070205080204" pitchFamily="34" charset="-128"/>
              </a:rPr>
              <a:t>en</a:t>
            </a:r>
            <a:r>
              <a:rPr lang="en-US" altLang="en-US" dirty="0">
                <a:ea typeface="ＭＳ Ｐゴシック" panose="020B0600070205080204" pitchFamily="34" charset="-128"/>
              </a:rPr>
              <a:t>/fox-wild-nature-water-mirror-1540833/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Discussion prompt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AU" altLang="en-US" dirty="0">
                <a:ea typeface="ＭＳ Ｐゴシック" panose="020B0600070205080204" pitchFamily="34" charset="-128"/>
              </a:rPr>
              <a:t>What is reflection?</a:t>
            </a:r>
          </a:p>
          <a:p>
            <a:pPr lvl="1" eaLnBrk="1" hangingPunct="1"/>
            <a:r>
              <a:rPr lang="en-AU" altLang="en-US" dirty="0">
                <a:ea typeface="ＭＳ Ｐゴシック" panose="020B0600070205080204" pitchFamily="34" charset="-128"/>
              </a:rPr>
              <a:t>Think carefully or deeply</a:t>
            </a:r>
          </a:p>
          <a:p>
            <a:pPr lvl="1" eaLnBrk="1" hangingPunct="1"/>
            <a:r>
              <a:rPr lang="en-AU" altLang="en-US" dirty="0">
                <a:ea typeface="ＭＳ Ｐゴシック" panose="020B0600070205080204" pitchFamily="34" charset="-128"/>
              </a:rPr>
              <a:t>Seek understanding of self or situation to inform future actions</a:t>
            </a:r>
          </a:p>
          <a:p>
            <a:pPr eaLnBrk="1" hangingPunct="1"/>
            <a:endParaRPr lang="en-AU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AU" altLang="en-US" dirty="0">
                <a:ea typeface="ＭＳ Ｐゴシック" panose="020B0600070205080204" pitchFamily="34" charset="-128"/>
              </a:rPr>
              <a:t>Why do it?</a:t>
            </a:r>
          </a:p>
          <a:p>
            <a:pPr lvl="1" eaLnBrk="1" hangingPunct="1"/>
            <a:r>
              <a:rPr lang="en-AU" altLang="en-US" dirty="0">
                <a:ea typeface="ＭＳ Ｐゴシック" panose="020B0600070205080204" pitchFamily="34" charset="-128"/>
              </a:rPr>
              <a:t>Strengths and weaknesses</a:t>
            </a:r>
          </a:p>
          <a:p>
            <a:pPr lvl="1" eaLnBrk="1" hangingPunct="1"/>
            <a:r>
              <a:rPr lang="en-AU" altLang="en-US" dirty="0">
                <a:ea typeface="ＭＳ Ｐゴシック" panose="020B0600070205080204" pitchFamily="34" charset="-128"/>
              </a:rPr>
              <a:t>Acknowledge fears</a:t>
            </a:r>
          </a:p>
          <a:p>
            <a:pPr lvl="1" eaLnBrk="1" hangingPunct="1"/>
            <a:r>
              <a:rPr lang="en-AU" altLang="en-US" dirty="0">
                <a:ea typeface="ＭＳ Ｐゴシック" panose="020B0600070205080204" pitchFamily="34" charset="-128"/>
              </a:rPr>
              <a:t>Identify underling values and beliefs</a:t>
            </a:r>
          </a:p>
          <a:p>
            <a:pPr lvl="1" eaLnBrk="1" hangingPunct="1"/>
            <a:r>
              <a:rPr lang="en-AU" altLang="en-US" dirty="0">
                <a:ea typeface="ＭＳ Ｐゴシック" panose="020B0600070205080204" pitchFamily="34" charset="-128"/>
              </a:rPr>
              <a:t>Identify areas for improvement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067B9EBF-B471-AF65-52D2-0A555CC24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3A88979-8304-B848-BB96-A09A78F6877C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06F99090-6061-007F-509E-92C220E4DD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6AFC597C-1FFF-2F5B-962B-49F29DF789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Applies to ACEM trainees only. There may also be a requirement for accreditation for you individual college/regulatory body. Have a look online or contact them to see. </a:t>
            </a: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2F93480B-949D-B320-17E4-26B99AA96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107D1F-A1FD-6E4B-B97E-082C22AF7CE2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94B60815-04E8-485C-2BE9-D22D40337C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D84C7-89F4-ABB7-A2EE-81233EFAE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AU" altLang="en-US" dirty="0"/>
              <a:t>Discussion points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What are the barriers to reflective practice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It takes time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It takes effort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It takes some training </a:t>
            </a: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AU" altLang="en-US" dirty="0"/>
              <a:t>to do well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It requires a change of pace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It requires self assessment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Accuracy of recall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Picture Reference -  https://</a:t>
            </a:r>
            <a:r>
              <a:rPr lang="en-AU" altLang="en-US" dirty="0" err="1"/>
              <a:t>pixabay.com</a:t>
            </a:r>
            <a:r>
              <a:rPr lang="en-AU" altLang="en-US" dirty="0"/>
              <a:t>/</a:t>
            </a:r>
            <a:r>
              <a:rPr lang="en-AU" altLang="en-US" dirty="0" err="1"/>
              <a:t>en</a:t>
            </a:r>
            <a:r>
              <a:rPr lang="en-AU" altLang="en-US" dirty="0"/>
              <a:t>/girl-sitting-barrier-female-woman-1280690/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096349E2-9F1B-54DF-BB81-CD5E802E1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0C7706D-1A02-F54B-8BC9-2338C3A664C4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CD2C0A7F-46DC-2AA2-4A1B-1D8A069342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C7F74D-EB4D-4B44-7094-50BB55641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Discussion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AU" altLang="en-US" dirty="0"/>
              <a:t>When are you going to actually reflect – in real life and in real time </a:t>
            </a:r>
            <a:r>
              <a:rPr lang="mr-IN" altLang="en-US" dirty="0"/>
              <a:t>–</a:t>
            </a:r>
            <a:r>
              <a:rPr lang="en-AU" altLang="en-US" dirty="0"/>
              <a:t> on a day off, scheduled time in your diary </a:t>
            </a:r>
            <a:r>
              <a:rPr lang="en-AU" altLang="en-US" dirty="0" err="1"/>
              <a:t>etc</a:t>
            </a:r>
            <a:endParaRPr lang="en-AU" altLang="en-US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r>
              <a:rPr lang="en-AU" dirty="0"/>
              <a:t>Get the group to consider a few question to help you start</a:t>
            </a:r>
            <a:r>
              <a:rPr lang="mr-IN" dirty="0"/>
              <a:t>…</a:t>
            </a:r>
            <a:r>
              <a:rPr lang="en-AU" dirty="0"/>
              <a:t>..</a:t>
            </a:r>
          </a:p>
          <a:p>
            <a:pPr>
              <a:defRPr/>
            </a:pPr>
            <a:r>
              <a:rPr lang="en-AU" dirty="0"/>
              <a:t>Am I avoiding it ?</a:t>
            </a:r>
            <a:endParaRPr lang="en-GB" dirty="0"/>
          </a:p>
          <a:p>
            <a:pPr>
              <a:defRPr/>
            </a:pPr>
            <a:r>
              <a:rPr lang="en-AU" dirty="0"/>
              <a:t> </a:t>
            </a:r>
            <a:endParaRPr lang="en-GB" sz="1100" dirty="0"/>
          </a:p>
          <a:p>
            <a:pPr>
              <a:defRPr/>
            </a:pPr>
            <a:r>
              <a:rPr lang="en-AU" dirty="0"/>
              <a:t>What practice might work for me?</a:t>
            </a:r>
            <a:endParaRPr lang="en-GB" dirty="0"/>
          </a:p>
          <a:p>
            <a:pPr lvl="1">
              <a:defRPr/>
            </a:pPr>
            <a:r>
              <a:rPr lang="en-AU" dirty="0"/>
              <a:t>select a practice that works for you</a:t>
            </a:r>
            <a:endParaRPr lang="en-GB" dirty="0"/>
          </a:p>
          <a:p>
            <a:pPr lvl="1">
              <a:defRPr/>
            </a:pPr>
            <a:r>
              <a:rPr lang="en-AU" dirty="0"/>
              <a:t>Am I a writer of a talker - journaling or talking</a:t>
            </a:r>
            <a:endParaRPr lang="en-GB" dirty="0"/>
          </a:p>
          <a:p>
            <a:pPr>
              <a:defRPr/>
            </a:pPr>
            <a:r>
              <a:rPr lang="en-AU" dirty="0"/>
              <a:t> </a:t>
            </a:r>
            <a:endParaRPr lang="en-GB" sz="1100" dirty="0"/>
          </a:p>
          <a:p>
            <a:pPr>
              <a:defRPr/>
            </a:pPr>
            <a:r>
              <a:rPr lang="en-AU" dirty="0"/>
              <a:t>When can I do it ? / Timing. </a:t>
            </a:r>
            <a:endParaRPr lang="en-GB" dirty="0"/>
          </a:p>
          <a:p>
            <a:pPr lvl="1">
              <a:defRPr/>
            </a:pPr>
            <a:r>
              <a:rPr lang="en-AU" dirty="0"/>
              <a:t>Schedule time</a:t>
            </a:r>
            <a:endParaRPr lang="en-GB" dirty="0"/>
          </a:p>
          <a:p>
            <a:pPr lvl="2">
              <a:defRPr/>
            </a:pPr>
            <a:r>
              <a:rPr lang="en-AU" dirty="0"/>
              <a:t>I find this the hardest especially after a busy evening shift when all I want is a cup of tea/glass of wine and to go straight to bed !</a:t>
            </a:r>
            <a:endParaRPr lang="en-GB" dirty="0"/>
          </a:p>
          <a:p>
            <a:pPr lvl="1">
              <a:defRPr/>
            </a:pPr>
            <a:r>
              <a:rPr lang="en-AU" dirty="0"/>
              <a:t>How long should I do it for ?</a:t>
            </a:r>
            <a:endParaRPr lang="en-GB" dirty="0"/>
          </a:p>
          <a:p>
            <a:pPr lvl="3">
              <a:defRPr/>
            </a:pPr>
            <a:r>
              <a:rPr lang="en-AU" dirty="0"/>
              <a:t>5 minutes is a good start</a:t>
            </a:r>
            <a:endParaRPr lang="en-GB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r>
              <a:rPr lang="en-AU" dirty="0"/>
              <a:t>Picture Reference - https://</a:t>
            </a:r>
            <a:r>
              <a:rPr lang="en-AU" dirty="0" err="1"/>
              <a:t>pixabay.com</a:t>
            </a:r>
            <a:r>
              <a:rPr lang="en-AU" dirty="0"/>
              <a:t>/</a:t>
            </a:r>
            <a:r>
              <a:rPr lang="en-AU" dirty="0" err="1"/>
              <a:t>en</a:t>
            </a:r>
            <a:r>
              <a:rPr lang="en-AU" dirty="0"/>
              <a:t>/time-clock-night-home-office-2980690/</a:t>
            </a:r>
            <a:endParaRPr lang="en-US" dirty="0"/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D2BA1644-2531-D98F-6480-541C6DE32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C61126E-E77B-C04E-8992-35A623135186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>
            <a:extLst>
              <a:ext uri="{FF2B5EF4-FFF2-40B4-BE49-F238E27FC236}">
                <a16:creationId xmlns:a16="http://schemas.microsoft.com/office/drawing/2014/main" id="{A672E0BE-4C3C-219C-0DCE-2C1F61AC54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Notes Placeholder 2">
            <a:extLst>
              <a:ext uri="{FF2B5EF4-FFF2-40B4-BE49-F238E27FC236}">
                <a16:creationId xmlns:a16="http://schemas.microsoft.com/office/drawing/2014/main" id="{62932DA2-D655-24FC-0EE2-8F0DD3FF8D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ea typeface="ＭＳ Ｐゴシック" panose="020B0600070205080204" pitchFamily="34" charset="-128"/>
              </a:rPr>
              <a:t>Links, M. (2013). Refection on Reflection : Deep learning or medical narcissism ? </a:t>
            </a:r>
            <a:r>
              <a:rPr lang="en-AU" altLang="en-US" i="1">
                <a:ea typeface="ＭＳ Ｐゴシック" panose="020B0600070205080204" pitchFamily="34" charset="-128"/>
              </a:rPr>
              <a:t>RACP News</a:t>
            </a:r>
            <a:r>
              <a:rPr lang="en-AU" altLang="en-US">
                <a:ea typeface="ＭＳ Ｐゴシック" panose="020B0600070205080204" pitchFamily="34" charset="-128"/>
              </a:rPr>
              <a:t>. Retrieved from https://www.racp.edu.au/docs/default-source/resources/reflecting-on-reflection-deep-learning-or-medical-narcissism.pdf?sfvrsn=0</a:t>
            </a: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8B5DC5FB-4408-D49D-4E36-A234BBA4E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1C802C0-BF28-A24A-B71E-1B64BA0383B8}" type="slidenum">
              <a:rPr lang="en-US" altLang="en-US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78E3670-2A58-AED9-6C11-9C054CCA0D5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B26B564-C771-ADD2-8057-B6FB46B861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25FB0DF-3200-3948-9655-5A453700635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2173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DA33E-B34A-A89D-8F98-096AECED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E8178-240F-A84E-48D8-CD1285024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A59CC-37F6-5EAD-790A-062C68C6D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8F826-1910-D143-BEDA-853BDBF2405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5040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4F7B3-07F6-7BB1-BE88-8FD77DF391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85137-89C0-5441-41CC-865EBE450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57F39-5EEB-163B-462D-A96F4212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685C6-4270-8F49-9FE5-704F14ADBEB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4101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C77DEA-0F60-EDD9-344B-F072C304E2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2619C-3D4A-3229-75BB-6152CD0A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68ACF-7358-9828-4ED8-0E10A72D6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EB210-9060-234B-90DC-AD58A0F491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9897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A7526A-6359-C980-EA32-1F93857DE1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D2D7F2-3B07-A328-3924-3E99D00B3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9CD09-0A89-A171-A1BA-6191AC898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DB30C-EB2C-A345-8732-669F26E48E9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1046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B320C-43C3-4C4B-4780-9F514FC8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4D42F-AA6C-C912-AAEB-D0FC1BFF9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A0950-AD8E-3914-97BE-CCF918DD4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A04CA-062A-9842-B0FC-2C6568DB3C5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8825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B66978-52F4-CC07-FB84-77E9211FCF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96044D-571A-C7B1-15C1-054BDC760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A11F5-D4A0-ABDC-0553-B6845F58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BF76E-AD5D-AD43-8B0A-7671E36D393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6108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5AB19-8F86-F904-B6CA-FBF135770C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B72D3-BDC4-D35E-E13B-3F80780D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64E05-9049-E7FF-92E0-10925B14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A19DF-7BD5-5342-B08D-E9930E82378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192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2C36F-4D65-6206-16A9-CD9F366CB3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B5FFB-858F-5593-259F-31A88781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81C94-3D6B-32CD-F7E5-A2A31A31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B022F-85A9-924C-9E3C-5944766A531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5938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03B50-33AB-6667-B99E-41B0373F4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8378A-6032-7A4C-4B57-98776F986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F9F13-5026-E1C4-FDFA-9905D30A3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C50A5-6891-5D43-8F2F-8A6338EC112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3826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6A0E5-9CE2-FDF0-FE90-061DEA6BBE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B41FC-1F3C-5736-05B3-6CE8D54AE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A9406-FDC0-F1B9-5E00-276834346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30F73-211C-0A4F-8621-2EA12B1638D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7748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D1F2BA9-605C-734B-2AA5-665DA1A6D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52DD226-B0E7-82A1-7469-1A797C5F7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050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AECE5D2-B303-D66C-40A9-D3A9C8755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ADD86B4-1052-553B-1A8E-72D3D97864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A7CF536-B830-D443-837F-C0BDDF934676}" type="slidenum">
              <a:rPr lang="es-ES" altLang="en-US"/>
              <a:pPr/>
              <a:t>‹#›</a:t>
            </a:fld>
            <a:endParaRPr lang="es-ES" alt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C2D56D4-497D-92CD-13B3-F098F1714D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25"/>
            <a:ext cx="16700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https://myreflectivepracticewordpresscom.files.wordpress.com/2016/01/reflection-model_2_45p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A084CF99-461E-0E8E-7718-9D6A29CA5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125538"/>
            <a:ext cx="8229600" cy="503237"/>
          </a:xfrm>
        </p:spPr>
        <p:txBody>
          <a:bodyPr/>
          <a:lstStyle/>
          <a:p>
            <a:r>
              <a:rPr lang="en-AU" altLang="en-US" sz="5400">
                <a:solidFill>
                  <a:schemeClr val="tx1"/>
                </a:solidFill>
                <a:ea typeface="ＭＳ Ｐゴシック" panose="020B0600070205080204" pitchFamily="34" charset="-128"/>
              </a:rPr>
              <a:t>Reflection</a:t>
            </a:r>
            <a:br>
              <a:rPr lang="en-AU" altLang="en-US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br>
              <a:rPr lang="en-AU" altLang="en-US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endParaRPr lang="en-AU" altLang="en-US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15363" name="Picture 4">
            <a:extLst>
              <a:ext uri="{FF2B5EF4-FFF2-40B4-BE49-F238E27FC236}">
                <a16:creationId xmlns:a16="http://schemas.microsoft.com/office/drawing/2014/main" id="{806D5DBB-068A-3A39-C1C9-E737A948B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36128" r="19791" b="39304"/>
          <a:stretch>
            <a:fillRect/>
          </a:stretch>
        </p:blipFill>
        <p:spPr bwMode="auto">
          <a:xfrm>
            <a:off x="5993653" y="5677068"/>
            <a:ext cx="3127081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Free Space – MEGHAN LAWSON">
            <a:extLst>
              <a:ext uri="{FF2B5EF4-FFF2-40B4-BE49-F238E27FC236}">
                <a16:creationId xmlns:a16="http://schemas.microsoft.com/office/drawing/2014/main" id="{706D0410-C8D0-0EFD-0939-38BE0C1B9A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8" b="9051"/>
          <a:stretch/>
        </p:blipFill>
        <p:spPr bwMode="auto">
          <a:xfrm>
            <a:off x="548922" y="1772803"/>
            <a:ext cx="8046156" cy="376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9E118C98-5A04-6C12-AC5A-84B6615CA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219200"/>
          </a:xfrm>
        </p:spPr>
        <p:txBody>
          <a:bodyPr/>
          <a:lstStyle/>
          <a:p>
            <a:pPr eaLnBrk="1" hangingPunct="1"/>
            <a:r>
              <a:rPr lang="en-AU" altLang="en-US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Reflection</a:t>
            </a:r>
          </a:p>
        </p:txBody>
      </p:sp>
      <p:sp>
        <p:nvSpPr>
          <p:cNvPr id="38914" name="Content Placeholder 2">
            <a:extLst>
              <a:ext uri="{FF2B5EF4-FFF2-40B4-BE49-F238E27FC236}">
                <a16:creationId xmlns:a16="http://schemas.microsoft.com/office/drawing/2014/main" id="{DEB9F310-0DAC-9179-989A-5F58C3477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sz="3200" dirty="0">
                <a:latin typeface="Calibri" charset="0"/>
              </a:rPr>
              <a:t>What is it?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AU" sz="32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AU" sz="32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AU" sz="3200" dirty="0">
                <a:latin typeface="Calibri" charset="0"/>
              </a:rPr>
              <a:t>Why do it?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AU" sz="3200" dirty="0">
              <a:latin typeface="Calibri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>
            <a:extLst>
              <a:ext uri="{FF2B5EF4-FFF2-40B4-BE49-F238E27FC236}">
                <a16:creationId xmlns:a16="http://schemas.microsoft.com/office/drawing/2014/main" id="{CF04FBDF-585C-E397-14F0-A9C38AB98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-100013"/>
            <a:ext cx="10399713" cy="705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5687FB0D-E92E-0EC9-A430-1455F19F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4288"/>
            <a:ext cx="8229600" cy="12192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  <a:ea typeface="ＭＳ Ｐゴシック" panose="020B0600070205080204" pitchFamily="34" charset="-128"/>
              </a:rPr>
              <a:t>Reflection in the 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3D2CF-E674-626D-1195-A0E0B99EC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i="1" dirty="0"/>
              <a:t>Why do it in ED?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AU" i="1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AU" i="1" dirty="0"/>
              <a:t>Make sense of it all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AU" i="1" dirty="0"/>
              <a:t>Process difficult events/situations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AU" i="1" dirty="0"/>
              <a:t>Thrive not just survive in the messiness of it all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AU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525E0F93-84E1-1FBA-84F3-77ED91748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54038"/>
            <a:ext cx="8229600" cy="1219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is the ACEM requirement for you?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D:\Users\msqeiied01\Desktop\ACEM reflection 1.PNG">
            <a:extLst>
              <a:ext uri="{FF2B5EF4-FFF2-40B4-BE49-F238E27FC236}">
                <a16:creationId xmlns:a16="http://schemas.microsoft.com/office/drawing/2014/main" id="{32ABC811-5F3A-31F2-9E22-9CACB13FD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0175"/>
            <a:ext cx="91440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3" descr="D:\Users\msqeiied01\Desktop\ACEM reflection 2.PNG">
            <a:extLst>
              <a:ext uri="{FF2B5EF4-FFF2-40B4-BE49-F238E27FC236}">
                <a16:creationId xmlns:a16="http://schemas.microsoft.com/office/drawing/2014/main" id="{78E54709-C9F6-9A9A-9D0F-1DFBF69CE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2925763"/>
            <a:ext cx="903605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D:\Users\msqeiied01\Desktop\ACEM reflection 3.PNG">
            <a:extLst>
              <a:ext uri="{FF2B5EF4-FFF2-40B4-BE49-F238E27FC236}">
                <a16:creationId xmlns:a16="http://schemas.microsoft.com/office/drawing/2014/main" id="{BF1BCA5F-D49D-20FF-CC48-5709C3C1D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341438"/>
            <a:ext cx="907097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3" descr="D:\Users\msqeiied01\Desktop\ACEM reflection 4.PNG">
            <a:extLst>
              <a:ext uri="{FF2B5EF4-FFF2-40B4-BE49-F238E27FC236}">
                <a16:creationId xmlns:a16="http://schemas.microsoft.com/office/drawing/2014/main" id="{E7C65201-3464-2D12-F98B-3EF16F88C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3488"/>
            <a:ext cx="90900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4E1F8AD1-14A6-8BF2-7345-AFE514B9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49275"/>
            <a:ext cx="8229600" cy="1219200"/>
          </a:xfrm>
        </p:spPr>
        <p:txBody>
          <a:bodyPr/>
          <a:lstStyle/>
          <a:p>
            <a:r>
              <a:rPr lang="en-AU" altLang="en-US">
                <a:ea typeface="ＭＳ Ｐゴシック" panose="020B0600070205080204" pitchFamily="34" charset="-128"/>
              </a:rPr>
              <a:t>What are the barriers to reflection?</a:t>
            </a:r>
            <a:br>
              <a:rPr lang="en-AU" altLang="en-US">
                <a:ea typeface="ＭＳ Ｐゴシック" panose="020B0600070205080204" pitchFamily="34" charset="-128"/>
              </a:rPr>
            </a:br>
            <a:endParaRPr lang="en-AU" altLang="en-US">
              <a:ea typeface="ＭＳ Ｐゴシック" panose="020B0600070205080204" pitchFamily="34" charset="-128"/>
            </a:endParaRP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928B5D5C-E146-7AE1-8086-70D8A12C1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>
            <a:extLst>
              <a:ext uri="{FF2B5EF4-FFF2-40B4-BE49-F238E27FC236}">
                <a16:creationId xmlns:a16="http://schemas.microsoft.com/office/drawing/2014/main" id="{3F620490-6308-D85F-A71D-C1581B278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-171450"/>
            <a:ext cx="1043146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019139AA-8054-6737-6DA9-22BC848A2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3338"/>
            <a:ext cx="8229600" cy="12192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  <a:ea typeface="ＭＳ Ｐゴシック" panose="020B0600070205080204" pitchFamily="34" charset="-128"/>
              </a:rPr>
              <a:t>The Barriers</a:t>
            </a:r>
          </a:p>
        </p:txBody>
      </p:sp>
      <p:sp>
        <p:nvSpPr>
          <p:cNvPr id="53250" name="Content Placeholder 2">
            <a:extLst>
              <a:ext uri="{FF2B5EF4-FFF2-40B4-BE49-F238E27FC236}">
                <a16:creationId xmlns:a16="http://schemas.microsoft.com/office/drawing/2014/main" id="{8EEBA73B-DFD1-609D-DBAB-61AB8229A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  <a:p>
            <a:r>
              <a:rPr lang="en-AU" dirty="0"/>
              <a:t>Time</a:t>
            </a:r>
          </a:p>
          <a:p>
            <a:r>
              <a:rPr lang="en-AU" dirty="0"/>
              <a:t>Vulnerability</a:t>
            </a:r>
          </a:p>
          <a:p>
            <a:r>
              <a:rPr lang="en-AU" dirty="0"/>
              <a:t>Fear of process</a:t>
            </a:r>
          </a:p>
          <a:p>
            <a:r>
              <a:rPr lang="en-AU" dirty="0"/>
              <a:t>Fear of uncovering emotions</a:t>
            </a:r>
          </a:p>
          <a:p>
            <a:pPr lvl="1"/>
            <a:r>
              <a:rPr lang="en-AU" dirty="0"/>
              <a:t>Anger</a:t>
            </a:r>
          </a:p>
          <a:p>
            <a:pPr lvl="1"/>
            <a:r>
              <a:rPr lang="en-AU" dirty="0"/>
              <a:t>Sadness</a:t>
            </a:r>
          </a:p>
          <a:p>
            <a:pPr lvl="1"/>
            <a:r>
              <a:rPr lang="en-AU" dirty="0"/>
              <a:t>Vulnerability</a:t>
            </a:r>
          </a:p>
          <a:p>
            <a:pPr lvl="1"/>
            <a:r>
              <a:rPr lang="en-AU" dirty="0"/>
              <a:t>Helplessness</a:t>
            </a:r>
          </a:p>
          <a:p>
            <a:r>
              <a:rPr lang="en-AU" dirty="0"/>
              <a:t>Don’t know how (never been shown how)</a:t>
            </a:r>
          </a:p>
          <a:p>
            <a:r>
              <a:rPr lang="en-AU" dirty="0"/>
              <a:t>Don’t perceive benefits</a:t>
            </a:r>
          </a:p>
          <a:p>
            <a:pPr marL="457200" lvl="1" indent="0" eaLnBrk="1" hangingPunct="1">
              <a:buNone/>
              <a:defRPr/>
            </a:pPr>
            <a:endParaRPr lang="en-AU" altLang="en-US" dirty="0"/>
          </a:p>
          <a:p>
            <a:pPr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pic>
        <p:nvPicPr>
          <p:cNvPr id="2" name="Picture 2" descr="Self-Reflection - Growth as a Learner and an Educator: A Master's Portfolio">
            <a:extLst>
              <a:ext uri="{FF2B5EF4-FFF2-40B4-BE49-F238E27FC236}">
                <a16:creationId xmlns:a16="http://schemas.microsoft.com/office/drawing/2014/main" id="{381766AB-C405-6F58-0346-6A42AEFE7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41568"/>
            <a:ext cx="3442330" cy="257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33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D56F27AE-774F-BB02-46D7-FC5B119E3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4584" y="188640"/>
            <a:ext cx="8229600" cy="1219200"/>
          </a:xfrm>
        </p:spPr>
        <p:txBody>
          <a:bodyPr/>
          <a:lstStyle/>
          <a:p>
            <a:pPr eaLnBrk="1" hangingPunct="1"/>
            <a:r>
              <a:rPr lang="en-AU" altLang="en-US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Reflection versus Rumination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26D926A1-53AC-8E00-9EB7-C11EFC08D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404320"/>
          </a:xfrm>
        </p:spPr>
        <p:txBody>
          <a:bodyPr/>
          <a:lstStyle/>
          <a:p>
            <a:pPr eaLnBrk="1" hangingPunct="1"/>
            <a:r>
              <a:rPr lang="en-AU" altLang="en-US" sz="32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Is there a difference?</a:t>
            </a:r>
          </a:p>
          <a:p>
            <a:pPr eaLnBrk="1" hangingPunct="1"/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Reflection is to think carefully, especially about possibilities and options.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Rumination refers to the tendency to repetitively think about the causes, situational factors, and consequences  of one’s negative emotional experiences.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pPr eaLnBrk="1" hangingPunct="1"/>
            <a:endParaRPr lang="en-US" sz="2800" dirty="0"/>
          </a:p>
          <a:p>
            <a:pPr eaLnBrk="1" hangingPunct="1"/>
            <a:endParaRPr lang="en-AU" altLang="en-US" sz="32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84CA269-9067-112A-B109-5FF21F2C7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44208" y="189122"/>
            <a:ext cx="2016224" cy="278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D56F27AE-774F-BB02-46D7-FC5B119E3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4584" y="188640"/>
            <a:ext cx="8229600" cy="1219200"/>
          </a:xfrm>
        </p:spPr>
        <p:txBody>
          <a:bodyPr/>
          <a:lstStyle/>
          <a:p>
            <a:pPr eaLnBrk="1" hangingPunct="1"/>
            <a:r>
              <a:rPr lang="en-AU" altLang="en-US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Reflection versus Rumination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26D926A1-53AC-8E00-9EB7-C11EFC08D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404320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pPr eaLnBrk="1" hangingPunct="1"/>
            <a:endParaRPr lang="en-US" sz="2800" dirty="0"/>
          </a:p>
          <a:p>
            <a:pPr marL="0" indent="0" eaLnBrk="1" hangingPunct="1">
              <a:buNone/>
            </a:pPr>
            <a:endParaRPr lang="en-AU" altLang="en-US" sz="32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" name="Picture 2" descr="Rumination versus Reflection – Discovery in Action">
            <a:extLst>
              <a:ext uri="{FF2B5EF4-FFF2-40B4-BE49-F238E27FC236}">
                <a16:creationId xmlns:a16="http://schemas.microsoft.com/office/drawing/2014/main" id="{D765DC3D-5C96-72F2-210C-F5E3E444F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76950"/>
            <a:ext cx="3050813" cy="255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Rumination versus Reflection – Discovery in Action">
            <a:extLst>
              <a:ext uri="{FF2B5EF4-FFF2-40B4-BE49-F238E27FC236}">
                <a16:creationId xmlns:a16="http://schemas.microsoft.com/office/drawing/2014/main" id="{6DE94020-3310-E8E0-792F-0CF7C87BC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056" y="1213160"/>
            <a:ext cx="2898801" cy="255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1EC9E6-FD4E-A142-1F53-DD9D70CC550A}"/>
              </a:ext>
            </a:extLst>
          </p:cNvPr>
          <p:cNvSpPr txBox="1"/>
          <p:nvPr/>
        </p:nvSpPr>
        <p:spPr>
          <a:xfrm>
            <a:off x="662244" y="3972577"/>
            <a:ext cx="36779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Thinking about the “What is”</a:t>
            </a:r>
          </a:p>
          <a:p>
            <a:r>
              <a:rPr lang="en-AU" dirty="0"/>
              <a:t>Think carefully or deeply &amp; consider</a:t>
            </a:r>
          </a:p>
          <a:p>
            <a:r>
              <a:rPr lang="en-AU" dirty="0"/>
              <a:t>Thinking about something with the intent of learning about it </a:t>
            </a:r>
          </a:p>
          <a:p>
            <a:r>
              <a:rPr lang="en-AU" dirty="0"/>
              <a:t>Past can’t be changed, but can work towards a better future</a:t>
            </a:r>
          </a:p>
          <a:p>
            <a:endParaRPr lang="en-AU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E2F53-A5C6-71DC-AFB6-E95615C923B6}"/>
              </a:ext>
            </a:extLst>
          </p:cNvPr>
          <p:cNvSpPr txBox="1"/>
          <p:nvPr/>
        </p:nvSpPr>
        <p:spPr>
          <a:xfrm>
            <a:off x="4468990" y="3931154"/>
            <a:ext cx="4271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Thinking about the “What ifs”</a:t>
            </a:r>
          </a:p>
          <a:p>
            <a:r>
              <a:rPr lang="en-AU" dirty="0"/>
              <a:t>To go over in the mind repeatedly</a:t>
            </a:r>
          </a:p>
          <a:p>
            <a:r>
              <a:rPr lang="en-AU" dirty="0"/>
              <a:t>Thinking about something over and over with negative emotions linked to it (regret, shame) </a:t>
            </a:r>
          </a:p>
          <a:p>
            <a:r>
              <a:rPr lang="en-AU" dirty="0"/>
              <a:t>Generally following an adverse event</a:t>
            </a:r>
          </a:p>
          <a:p>
            <a:endParaRPr lang="en-AU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60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D56F27AE-774F-BB02-46D7-FC5B119E3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4584" y="188640"/>
            <a:ext cx="8229600" cy="1219200"/>
          </a:xfrm>
        </p:spPr>
        <p:txBody>
          <a:bodyPr/>
          <a:lstStyle/>
          <a:p>
            <a:pPr eaLnBrk="1" hangingPunct="1"/>
            <a:r>
              <a:rPr lang="en-AU" altLang="en-US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Reflective Practice is important for: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26D926A1-53AC-8E00-9EB7-C11EFC08D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404320"/>
          </a:xfrm>
        </p:spPr>
        <p:txBody>
          <a:bodyPr/>
          <a:lstStyle/>
          <a:p>
            <a:r>
              <a:rPr lang="en-AU" sz="2400" dirty="0"/>
              <a:t>Aiding our understanding of self </a:t>
            </a:r>
          </a:p>
          <a:p>
            <a:r>
              <a:rPr lang="en-AU" sz="2400" dirty="0"/>
              <a:t>Learning new skills</a:t>
            </a:r>
          </a:p>
          <a:p>
            <a:r>
              <a:rPr lang="en-AU" sz="2400" dirty="0"/>
              <a:t>Building capacity to respond in challenging situations</a:t>
            </a:r>
          </a:p>
          <a:p>
            <a:r>
              <a:rPr lang="en-AU" sz="2400" dirty="0"/>
              <a:t>Making better decisions</a:t>
            </a:r>
          </a:p>
          <a:p>
            <a:r>
              <a:rPr lang="en-AU" sz="2400" dirty="0"/>
              <a:t>Managing your emotions</a:t>
            </a:r>
          </a:p>
          <a:p>
            <a:r>
              <a:rPr lang="en-AU" sz="2400" dirty="0"/>
              <a:t>Developing resilience</a:t>
            </a:r>
          </a:p>
          <a:p>
            <a:r>
              <a:rPr lang="en-AU" sz="2400" dirty="0"/>
              <a:t>Identifying and questioning underlying values and beliefs</a:t>
            </a:r>
          </a:p>
          <a:p>
            <a:r>
              <a:rPr lang="en-AU" sz="2400" dirty="0"/>
              <a:t>Acknowledging your fears</a:t>
            </a:r>
          </a:p>
          <a:p>
            <a:r>
              <a:rPr lang="en-AU" sz="2400" dirty="0"/>
              <a:t>Recognising the potential for bias</a:t>
            </a:r>
          </a:p>
          <a:p>
            <a:r>
              <a:rPr lang="en-AU" sz="2400" dirty="0"/>
              <a:t>Identifying areas for improvement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653C5C-63CB-A246-D69F-E98603FA3F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979" r="16955" b="38557"/>
          <a:stretch/>
        </p:blipFill>
        <p:spPr>
          <a:xfrm>
            <a:off x="5581437" y="5597307"/>
            <a:ext cx="3540125" cy="108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77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8351F842-94B3-6CB8-223A-7B282CCB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en-AU" altLang="en-US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When ?</a:t>
            </a: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E543ACB4-C9BF-1869-B170-039EF2511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68413"/>
            <a:ext cx="8135937" cy="51133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altLang="en-US" sz="27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Self Awareness is key.</a:t>
            </a:r>
          </a:p>
          <a:p>
            <a:pPr eaLnBrk="1" hangingPunct="1">
              <a:lnSpc>
                <a:spcPct val="80000"/>
              </a:lnSpc>
            </a:pPr>
            <a:endParaRPr lang="en-AU" altLang="en-US" sz="27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AU" altLang="en-US" sz="27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Self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dirty="0">
                <a:latin typeface="Calibri" panose="020F0502020204030204" pitchFamily="34" charset="0"/>
              </a:rPr>
              <a:t>Deliberate and non judgemental 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dirty="0">
                <a:latin typeface="Calibri" panose="020F0502020204030204" pitchFamily="34" charset="0"/>
              </a:rPr>
              <a:t>Can feel artificial at the beginning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dirty="0">
                <a:latin typeface="Calibri" panose="020F0502020204030204" pitchFamily="34" charset="0"/>
              </a:rPr>
              <a:t>Can become routine with practice</a:t>
            </a:r>
            <a:endParaRPr lang="en-AU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AU" altLang="en-US" sz="27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AU" altLang="en-US" sz="27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Feedback from others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dirty="0">
                <a:latin typeface="Calibri" panose="020F0502020204030204" pitchFamily="34" charset="0"/>
              </a:rPr>
              <a:t>Others will see what you can’t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dirty="0">
                <a:latin typeface="Calibri" panose="020F0502020204030204" pitchFamily="34" charset="0"/>
              </a:rPr>
              <a:t>Be aware of vulnerability if you ask! </a:t>
            </a:r>
          </a:p>
          <a:p>
            <a:pPr eaLnBrk="1" hangingPunct="1">
              <a:lnSpc>
                <a:spcPct val="80000"/>
              </a:lnSpc>
            </a:pPr>
            <a:endParaRPr lang="en-AU" altLang="en-US" sz="27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AU" altLang="en-US" sz="27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Formal Workplace Structure</a:t>
            </a:r>
            <a:endParaRPr lang="en-AU" altLang="en-US" sz="2700" i="1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>
            <a:extLst>
              <a:ext uri="{FF2B5EF4-FFF2-40B4-BE49-F238E27FC236}">
                <a16:creationId xmlns:a16="http://schemas.microsoft.com/office/drawing/2014/main" id="{262C18CC-F625-20DB-2E1B-12C617125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5377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3">
            <a:extLst>
              <a:ext uri="{FF2B5EF4-FFF2-40B4-BE49-F238E27FC236}">
                <a16:creationId xmlns:a16="http://schemas.microsoft.com/office/drawing/2014/main" id="{E2293C7E-5B43-B534-C1E4-C7DD63599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5377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9D4BC302-0646-BD73-ECD9-5D4196FE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219200"/>
          </a:xfrm>
        </p:spPr>
        <p:txBody>
          <a:bodyPr/>
          <a:lstStyle/>
          <a:p>
            <a:pPr eaLnBrk="1" hangingPunct="1"/>
            <a:br>
              <a:rPr lang="en-AU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AU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Getting Started with Reflective Practice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F7131D-431C-1118-2A3E-7DF04CB40C83}"/>
              </a:ext>
            </a:extLst>
          </p:cNvPr>
          <p:cNvSpPr txBox="1"/>
          <p:nvPr/>
        </p:nvSpPr>
        <p:spPr>
          <a:xfrm>
            <a:off x="827584" y="2173574"/>
            <a:ext cx="748883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Identify the need  </a:t>
            </a:r>
          </a:p>
          <a:p>
            <a:r>
              <a:rPr lang="en-AU" sz="2000" dirty="0"/>
              <a:t>Select a practice that works for you (writer vs talker vs journaling)</a:t>
            </a:r>
          </a:p>
          <a:p>
            <a:r>
              <a:rPr lang="en-AU" sz="2000" dirty="0"/>
              <a:t>Schedule a time to do it</a:t>
            </a:r>
          </a:p>
          <a:p>
            <a:r>
              <a:rPr lang="en-AU" sz="2000" dirty="0"/>
              <a:t>Aim for 5 minutes to start </a:t>
            </a:r>
          </a:p>
          <a:p>
            <a:r>
              <a:rPr lang="en-AU" sz="2000" dirty="0"/>
              <a:t>Be deliberate and non judgemental</a:t>
            </a:r>
          </a:p>
          <a:p>
            <a:r>
              <a:rPr lang="en-AU" sz="2000" dirty="0"/>
              <a:t>Ask for help if it isn’t going well.  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1DF0E-C091-6707-55C1-B41CB4E00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979" r="16955" b="38557"/>
          <a:stretch/>
        </p:blipFill>
        <p:spPr>
          <a:xfrm>
            <a:off x="5588885" y="5589240"/>
            <a:ext cx="3540125" cy="10855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9D4BC302-0646-BD73-ECD9-5D4196FE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219200"/>
          </a:xfrm>
        </p:spPr>
        <p:txBody>
          <a:bodyPr/>
          <a:lstStyle/>
          <a:p>
            <a:pPr eaLnBrk="1" hangingPunct="1"/>
            <a:br>
              <a:rPr lang="en-AU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AU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Opportunities for Reflective Practice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F7131D-431C-1118-2A3E-7DF04CB40C83}"/>
              </a:ext>
            </a:extLst>
          </p:cNvPr>
          <p:cNvSpPr txBox="1"/>
          <p:nvPr/>
        </p:nvSpPr>
        <p:spPr>
          <a:xfrm>
            <a:off x="827584" y="2173574"/>
            <a:ext cx="748883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Daily Reflections</a:t>
            </a:r>
          </a:p>
          <a:p>
            <a:pPr lvl="0"/>
            <a:r>
              <a:rPr lang="en-AU" sz="2000" dirty="0"/>
              <a:t>Journaling </a:t>
            </a:r>
          </a:p>
          <a:p>
            <a:r>
              <a:rPr lang="en-AU" sz="2000" dirty="0"/>
              <a:t>Reflective Writing</a:t>
            </a:r>
          </a:p>
          <a:p>
            <a:r>
              <a:rPr lang="en-AU" sz="2000" dirty="0"/>
              <a:t>Conference reflections </a:t>
            </a:r>
          </a:p>
          <a:p>
            <a:r>
              <a:rPr lang="en-AU" sz="2000" dirty="0"/>
              <a:t>Education sessions </a:t>
            </a:r>
          </a:p>
          <a:p>
            <a:r>
              <a:rPr lang="en-AU" sz="2000" dirty="0"/>
              <a:t>Challenging conversations </a:t>
            </a:r>
          </a:p>
          <a:p>
            <a:r>
              <a:rPr lang="en-AU" sz="2000" dirty="0"/>
              <a:t>Professional development planning</a:t>
            </a:r>
          </a:p>
          <a:p>
            <a:r>
              <a:rPr lang="en-AU" sz="2000" dirty="0"/>
              <a:t>Coaching conversations</a:t>
            </a:r>
            <a:endParaRPr lang="en-US" sz="2000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1DF0E-C091-6707-55C1-B41CB4E00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979" r="16955" b="38557"/>
          <a:stretch/>
        </p:blipFill>
        <p:spPr>
          <a:xfrm>
            <a:off x="5588885" y="5589240"/>
            <a:ext cx="3540125" cy="108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88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9D4BC302-0646-BD73-ECD9-5D4196FE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219200"/>
          </a:xfrm>
        </p:spPr>
        <p:txBody>
          <a:bodyPr/>
          <a:lstStyle/>
          <a:p>
            <a:pPr eaLnBrk="1" hangingPunct="1"/>
            <a:br>
              <a:rPr lang="en-AU" altLang="en-US"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AU" altLang="en-US"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One model or reflection to consider</a:t>
            </a:r>
          </a:p>
        </p:txBody>
      </p:sp>
    </p:spTree>
    <p:extLst>
      <p:ext uri="{BB962C8B-B14F-4D97-AF65-F5344CB8AC3E}">
        <p14:creationId xmlns:p14="http://schemas.microsoft.com/office/powerpoint/2010/main" val="3128005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F6F7B0-EAEC-26B6-C279-0982078B5D2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63688" y="1416048"/>
            <a:ext cx="10693188" cy="4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18" name="Picture 3" descr="Reflecting on reflective practice” by Lynda Finlay (2008) – My Reflective  Journal">
            <a:extLst>
              <a:ext uri="{FF2B5EF4-FFF2-40B4-BE49-F238E27FC236}">
                <a16:creationId xmlns:a16="http://schemas.microsoft.com/office/drawing/2014/main" id="{625FF34F-34C2-B975-8B38-51563C78F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1268760"/>
            <a:ext cx="4752528" cy="47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7ECF79-5B03-6791-459E-4EB54A67CC65}"/>
              </a:ext>
            </a:extLst>
          </p:cNvPr>
          <p:cNvSpPr txBox="1"/>
          <p:nvPr/>
        </p:nvSpPr>
        <p:spPr>
          <a:xfrm>
            <a:off x="2117080" y="455904"/>
            <a:ext cx="4477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What? So What? What Now?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6022</TotalTime>
  <Words>769</Words>
  <Application>Microsoft Macintosh PowerPoint</Application>
  <PresentationFormat>On-screen Show (4:3)</PresentationFormat>
  <Paragraphs>154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ＭＳ Ｐゴシック</vt:lpstr>
      <vt:lpstr>Calibri</vt:lpstr>
      <vt:lpstr>Diseño predeterminado</vt:lpstr>
      <vt:lpstr>Reflection  </vt:lpstr>
      <vt:lpstr>Reflection</vt:lpstr>
      <vt:lpstr>PowerPoint Presentation</vt:lpstr>
      <vt:lpstr>Reflection in the ED</vt:lpstr>
      <vt:lpstr>What is the ACEM requirement for you?</vt:lpstr>
      <vt:lpstr>PowerPoint Presentation</vt:lpstr>
      <vt:lpstr>PowerPoint Presentation</vt:lpstr>
      <vt:lpstr>What are the barriers to reflection? </vt:lpstr>
      <vt:lpstr>PowerPoint Presentation</vt:lpstr>
      <vt:lpstr>The Barriers</vt:lpstr>
      <vt:lpstr>Reflection versus Rumination</vt:lpstr>
      <vt:lpstr>Reflection versus Rumination</vt:lpstr>
      <vt:lpstr>Reflective Practice is important for:</vt:lpstr>
      <vt:lpstr>When ?</vt:lpstr>
      <vt:lpstr>PowerPoint Presentation</vt:lpstr>
      <vt:lpstr> Getting Started with Reflective Practice</vt:lpstr>
      <vt:lpstr> Opportunities for Reflective Practice</vt:lpstr>
      <vt:lpstr> One model or reflection to consider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Melanie Rule</cp:lastModifiedBy>
  <cp:revision>833</cp:revision>
  <dcterms:created xsi:type="dcterms:W3CDTF">2013-09-10T19:15:41Z</dcterms:created>
  <dcterms:modified xsi:type="dcterms:W3CDTF">2023-03-26T06:54:31Z</dcterms:modified>
</cp:coreProperties>
</file>